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27" r:id="rId2"/>
    <p:sldId id="354" r:id="rId3"/>
    <p:sldId id="381" r:id="rId4"/>
    <p:sldId id="382" r:id="rId5"/>
    <p:sldId id="384" r:id="rId6"/>
    <p:sldId id="383" r:id="rId7"/>
    <p:sldId id="386" r:id="rId8"/>
    <p:sldId id="390" r:id="rId9"/>
    <p:sldId id="385" r:id="rId10"/>
    <p:sldId id="388" r:id="rId11"/>
    <p:sldId id="389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387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097BB-CF62-46C0-82FF-8343F7607F54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ACA10-09A9-4BF3-B259-5D1757FAB1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393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74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E64F8-E9F4-4DD9-B312-2D3C6FA62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7F94B1-8F0A-4805-BC0F-8015FA589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41930C-1EBB-454E-9FD1-610D217AD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F7E10E-8FA7-4503-A704-472A006F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6186F1-7AB8-4FF6-A9BF-3E96B628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693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E954C-DA05-4D54-8884-7A4B1EB1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8E3729-E736-4DB1-9ED0-EEAA60013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ED6B6C-484D-4599-AF9D-97DFA4DC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6FFAB8-57E2-4B2F-941B-C2DD07EC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264B79-152E-413E-96AE-A8E0529A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26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069380-1191-4147-83DD-73E19A8BD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9B02E1-BE27-43D9-8BF6-91AEB697C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8BBB49-900F-4F92-9F3B-BEB0590F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D87361-61D0-489C-ADF0-D6A596A5C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B7E43C-2859-4B2A-AF62-93588656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56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1313167"/>
            <a:ext cx="3178400" cy="8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286831"/>
            <a:ext cx="6349600" cy="3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1219170" lvl="1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2pPr>
            <a:lvl3pPr marL="1828754" lvl="2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3pPr>
            <a:lvl4pPr marL="2438339" lvl="3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4pPr>
            <a:lvl5pPr marL="3047924" lvl="4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5pPr>
            <a:lvl6pPr marL="3657509" lvl="5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6pPr>
            <a:lvl7pPr marL="4267093" lvl="6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7pPr>
            <a:lvl8pPr marL="4876678" lvl="7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8pPr>
            <a:lvl9pPr marL="5486263" lvl="8" indent="-423323">
              <a:spcBef>
                <a:spcPts val="1333"/>
              </a:spcBef>
              <a:spcAft>
                <a:spcPts val="1333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799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AD16F-8A44-4F36-A199-C10AF059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610B3E-6ED4-4697-8191-A376C1E28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4E9612-12C4-4766-A344-083B11E1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56DF5E-4D4B-4E32-A731-26EA2968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FD4005-61C9-4888-9696-B4A2D14C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598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2E997-BBF8-480E-9590-B4BFA27D3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0ECD13-4DD7-4F6C-9D53-DAC4710F0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4C42DD-A73B-4165-84C2-9C1FE902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CFA0A8-E8BD-46DF-8C6D-1542D47A2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3D978-9DE0-4174-8081-9C4BF847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90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36DBB-6E5A-49C4-8C96-7C7FF4E3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39CD41-D189-4618-983A-81DAFC024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A03A4A-F701-4175-B4F3-87F331DBE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668A51-E9BF-48DB-B932-1FDCE762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A79914-80C7-41D0-9C49-8E454033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20AAE2-3B8E-4281-A336-DFEBEEDE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44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E131E-1C9E-46B7-99C1-D8F6BB083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AC27F9-C127-4DA3-85E3-46AFAC13B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06E660-0C9E-4A1F-B745-CD740BA3A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51E59A-9F80-495F-9846-27387AD95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3DDBE-A60F-4703-94E8-D3C1A2830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77B0C9-BFFC-4C99-B139-70AA2C24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38257DC-A0EE-4C34-940D-8AED581F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BD3E0FE-BA71-4769-B3E3-68BE665B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26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2EE64-6789-4B8F-A801-BEDDDB8E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796864-3C50-44E8-92E1-BAB1288C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D9342-83B1-4684-B53C-92E2799E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D3A158B-BCA8-4DEF-BBEE-48CF8606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341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C41F178-C876-489F-84CC-735A8AC7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1BB760-9BA1-46C2-BB2D-70319567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21655E-D60D-42FC-BCC6-6A3F541A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92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15E07-A65A-41E0-A067-1361E93E6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99F7C6-02A7-4A23-B448-BF5D5DB2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822917-9746-494B-85FC-E66C55883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EBE5BB-DAC2-426F-B488-159B12707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36DDB2-925D-41B5-B54B-E120D5F0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E97D95-8285-4817-9477-1D875F17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693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63126-C71F-4A6A-9E5F-F606CF03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ABB44E-5DBF-44E1-B281-2193B867D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A6AC14-7F88-4D8C-8274-3E30A313B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6E392B-4392-41C7-B2B0-883A4F2D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27E17D-3B37-4DEB-B733-91DF104AC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EA5E25-33F6-47AF-AAC0-E2B4A2F2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03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1C2D7FE-D288-4E8D-8215-54A4F860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D9D077-D361-4D90-89B3-87CD7E012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DDEFFD-191F-43B8-A162-472FAB22E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0C35F-52EB-4970-B758-BACFD5A7AFF2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CF00DB-2452-42A2-BDFA-CD72D2F40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983082-E310-49DD-988A-1BA34A51A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D7E7C-4D48-4271-91B1-0BD70C5385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265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68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543691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ARRAYS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18F68D-8E9B-4B44-938A-FCA50CCB0813}"/>
              </a:ext>
            </a:extLst>
          </p:cNvPr>
          <p:cNvSpPr txBox="1"/>
          <p:nvPr/>
        </p:nvSpPr>
        <p:spPr>
          <a:xfrm>
            <a:off x="2565615" y="3429000"/>
            <a:ext cx="1522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solidFill>
                  <a:schemeClr val="bg1"/>
                </a:solidFill>
                <a:latin typeface="Neris-Light"/>
              </a:rPr>
              <a:t>SINTAXIS: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0AF88D-9B31-436A-9091-0764ABB2D3B1}"/>
              </a:ext>
            </a:extLst>
          </p:cNvPr>
          <p:cNvSpPr txBox="1"/>
          <p:nvPr/>
        </p:nvSpPr>
        <p:spPr>
          <a:xfrm>
            <a:off x="2892901" y="4296840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 = 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arrayNumero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=[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354E4C2-6018-46AD-A160-B5DE4F4142FF}"/>
              </a:ext>
            </a:extLst>
          </p:cNvPr>
          <p:cNvSpPr txBox="1"/>
          <p:nvPr/>
        </p:nvSpPr>
        <p:spPr>
          <a:xfrm>
            <a:off x="1547633" y="2189670"/>
            <a:ext cx="909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baseline="0" dirty="0">
                <a:solidFill>
                  <a:schemeClr val="bg1"/>
                </a:solidFill>
                <a:latin typeface="Neris-Light"/>
              </a:rPr>
              <a:t>Al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Neris-Light"/>
              </a:rPr>
              <a:t>igual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Neris-Light"/>
              </a:rPr>
              <a:t>  que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Neris-Light"/>
              </a:rPr>
              <a:t>en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Neris-Light"/>
              </a:rPr>
              <a:t>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Neris-Light"/>
              </a:rPr>
              <a:t>Javascript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Neris-Light"/>
              </a:rPr>
              <a:t> los Arrays son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Neris-Light"/>
              </a:rPr>
              <a:t>colecciones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Neris-Light"/>
              </a:rPr>
              <a:t> de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Neris-Light"/>
              </a:rPr>
              <a:t>elementos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Neris-Light"/>
              </a:rPr>
              <a:t> de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Neris-Light"/>
              </a:rPr>
              <a:t>cualquier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Neris-Light"/>
              </a:rPr>
              <a:t>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Neris-Light"/>
              </a:rPr>
              <a:t>tipo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Neris-Light"/>
              </a:rPr>
              <a:t> de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Neris-Light"/>
              </a:rPr>
              <a:t>datos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Neris-Light"/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5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TIPOS PERSONALIZADOS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830674" y="1994091"/>
            <a:ext cx="8677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 dirty="0" err="1">
                <a:solidFill>
                  <a:schemeClr val="bg1"/>
                </a:solidFill>
                <a:latin typeface="Neris-Light"/>
              </a:rPr>
              <a:t>TypeScript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 dispone de la funcionalidad de crear nuestros propios tipos personalizados mediante el uso de la palabra reservada </a:t>
            </a:r>
            <a:r>
              <a:rPr lang="es-ES" sz="1800" b="0" i="0" u="none" strike="noStrike" baseline="0" dirty="0" err="1">
                <a:solidFill>
                  <a:srgbClr val="00B0F0"/>
                </a:solidFill>
                <a:latin typeface="Neris-Light"/>
              </a:rPr>
              <a:t>type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 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8FF4-46B3-4B56-9C2E-2595815D30A4}"/>
              </a:ext>
            </a:extLst>
          </p:cNvPr>
          <p:cNvSpPr txBox="1"/>
          <p:nvPr/>
        </p:nvSpPr>
        <p:spPr>
          <a:xfrm>
            <a:off x="3046750" y="3207237"/>
            <a:ext cx="666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//creamos un nuevo tipo de dato: color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colorea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elegido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 color es '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elegido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colorea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5902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  <p:bldP spid="1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UNIÓN DE TIPOS DE DATOS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920615" y="2278904"/>
            <a:ext cx="8677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Para una misma variable podemos indicar que puede almacenar más de un tipo de</a:t>
            </a:r>
          </a:p>
          <a:p>
            <a:pPr algn="l"/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datos, usando </a:t>
            </a:r>
            <a:r>
              <a:rPr lang="es-ES" sz="1800" b="0" i="0" u="none" strike="noStrike" baseline="0" dirty="0" err="1">
                <a:solidFill>
                  <a:schemeClr val="bg1"/>
                </a:solidFill>
                <a:latin typeface="Neris-Light"/>
              </a:rPr>
              <a:t>Union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 </a:t>
            </a:r>
            <a:r>
              <a:rPr lang="es-ES" sz="1800" b="0" i="0" u="none" strike="noStrike" baseline="0" dirty="0" err="1">
                <a:solidFill>
                  <a:schemeClr val="bg1"/>
                </a:solidFill>
                <a:latin typeface="Neris-Light"/>
              </a:rPr>
              <a:t>Types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 (Unión de Tipos). Esto se hace a la hora de indicar el</a:t>
            </a:r>
          </a:p>
          <a:p>
            <a:pPr algn="l"/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tipo, poniendo los dos tipos posibles separados por el operador </a:t>
            </a:r>
            <a:r>
              <a:rPr lang="es-ES" sz="1800" b="0" i="0" u="none" strike="noStrike" baseline="0" dirty="0">
                <a:solidFill>
                  <a:srgbClr val="00B0F0"/>
                </a:solidFill>
                <a:latin typeface="Neris-Light"/>
              </a:rPr>
              <a:t>|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DB78F6-6174-4CBB-8527-A6616942DCA1}"/>
              </a:ext>
            </a:extLst>
          </p:cNvPr>
          <p:cNvSpPr txBox="1"/>
          <p:nvPr/>
        </p:nvSpPr>
        <p:spPr>
          <a:xfrm>
            <a:off x="1920615" y="3584382"/>
            <a:ext cx="369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261CEFD-8516-4340-B6E0-DFEED329E2CF}"/>
              </a:ext>
            </a:extLst>
          </p:cNvPr>
          <p:cNvSpPr txBox="1"/>
          <p:nvPr/>
        </p:nvSpPr>
        <p:spPr>
          <a:xfrm>
            <a:off x="1920615" y="4455784"/>
            <a:ext cx="7718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eris-Light"/>
              </a:rPr>
              <a:t>En este ejemplo estamos declarando una variable </a:t>
            </a:r>
            <a:r>
              <a:rPr lang="es-ES" dirty="0">
                <a:solidFill>
                  <a:srgbClr val="9CDCFE"/>
                </a:solidFill>
                <a:latin typeface="Consolas" panose="020B0609020204030204" pitchFamily="49" charset="0"/>
              </a:rPr>
              <a:t>edad </a:t>
            </a:r>
            <a:r>
              <a:rPr lang="es-ES" dirty="0">
                <a:solidFill>
                  <a:schemeClr val="bg1"/>
                </a:solidFill>
                <a:latin typeface="Neris-Light"/>
              </a:rPr>
              <a:t>que puede ser de tipo </a:t>
            </a:r>
            <a:r>
              <a:rPr lang="es-ES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s-ES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Neris-Light"/>
              </a:rPr>
              <a:t>o </a:t>
            </a:r>
            <a:r>
              <a:rPr lang="es-ES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s-ES" dirty="0">
                <a:solidFill>
                  <a:schemeClr val="bg1"/>
                </a:solidFill>
                <a:latin typeface="Neris-Light"/>
              </a:rPr>
              <a:t> </a:t>
            </a:r>
            <a:endParaRPr lang="es-ES" sz="1800" b="0" i="0" u="none" strike="noStrike" baseline="0" dirty="0">
              <a:solidFill>
                <a:schemeClr val="bg1"/>
              </a:solidFill>
              <a:latin typeface="Neris-Light"/>
            </a:endParaRPr>
          </a:p>
        </p:txBody>
      </p:sp>
    </p:spTree>
    <p:extLst>
      <p:ext uri="{BB962C8B-B14F-4D97-AF65-F5344CB8AC3E}">
        <p14:creationId xmlns:p14="http://schemas.microsoft.com/office/powerpoint/2010/main" val="402261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  <p:bldP spid="9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  <p:bldP spid="9" grpId="0"/>
          <p:bldP spid="1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INTERSECCIÓN DE TIPOS DE DATOS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593953" y="1966473"/>
            <a:ext cx="8374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La intersección de tipos combina múltiples tipos en uno solo. La sintaxis es</a:t>
            </a:r>
          </a:p>
          <a:p>
            <a:r>
              <a:rPr lang="es-ES" dirty="0">
                <a:solidFill>
                  <a:schemeClr val="bg1"/>
                </a:solidFill>
              </a:rPr>
              <a:t>poniendo los dos tipos separados por el operador &amp;. Esto nos resultará</a:t>
            </a:r>
          </a:p>
          <a:p>
            <a:r>
              <a:rPr lang="es-ES" dirty="0">
                <a:solidFill>
                  <a:schemeClr val="bg1"/>
                </a:solidFill>
              </a:rPr>
              <a:t>especialmente útil en la POO con objetos que implementen más de una interfaz.</a:t>
            </a:r>
            <a:endParaRPr lang="es-ES" sz="1800" b="0" i="0" u="none" strike="noStrike" baseline="0" dirty="0">
              <a:solidFill>
                <a:schemeClr val="bg1"/>
              </a:solidFill>
              <a:latin typeface="Neris-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B008F63-BAED-4873-80E5-60DBEF64CE47}"/>
              </a:ext>
            </a:extLst>
          </p:cNvPr>
          <p:cNvSpPr txBox="1"/>
          <p:nvPr/>
        </p:nvSpPr>
        <p:spPr>
          <a:xfrm>
            <a:off x="1593953" y="3429000"/>
            <a:ext cx="97867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s-E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Telefono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Telefono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nombre: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"Juan"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numero: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655655655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s-E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{ nombre: "Juan", numero: 655655655 }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496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  <p:bldP spid="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GENERICS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593953" y="2058806"/>
            <a:ext cx="8374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Nos permiten utilizar un mismo código para varios tipos de variables distintos. </a:t>
            </a:r>
          </a:p>
          <a:p>
            <a:r>
              <a:rPr lang="es-ES" dirty="0">
                <a:solidFill>
                  <a:schemeClr val="bg1"/>
                </a:solidFill>
              </a:rPr>
              <a:t>Es decir, poder crear un componente que pueda funcionar en una variedad de tipos en lugar de uno solo.</a:t>
            </a:r>
            <a:endParaRPr lang="es-ES" sz="1800" b="0" i="0" u="none" strike="noStrike" baseline="0" dirty="0">
              <a:solidFill>
                <a:schemeClr val="bg1"/>
              </a:solidFill>
              <a:latin typeface="Neris-Ligh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74ACB1-EA80-4587-BCCB-E089AEEE3405}"/>
              </a:ext>
            </a:extLst>
          </p:cNvPr>
          <p:cNvSpPr txBox="1"/>
          <p:nvPr/>
        </p:nvSpPr>
        <p:spPr>
          <a:xfrm>
            <a:off x="2227673" y="3613665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myString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     ^ = let output: string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91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FUNCIONES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589820" y="1859339"/>
            <a:ext cx="99526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La principal diferencia entre la declaración de las funciones en </a:t>
            </a:r>
            <a:r>
              <a:rPr lang="es-ES" dirty="0" err="1">
                <a:solidFill>
                  <a:schemeClr val="bg1"/>
                </a:solidFill>
              </a:rPr>
              <a:t>TypeScript</a:t>
            </a:r>
            <a:r>
              <a:rPr lang="es-ES" dirty="0">
                <a:solidFill>
                  <a:schemeClr val="bg1"/>
                </a:solidFill>
              </a:rPr>
              <a:t> y lo que ya conocemos en JavaScript es que se introduce el tipado de los parámetros y, también, del dato de retorno de la función.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Si pasáramos un parámetro de otro tipo o retornásemos un parámetro de tipo distinto al indicado, se produciría un error en compilación. En el caso de que la función no retornara nada, podríamos marcarlo como </a:t>
            </a:r>
            <a:r>
              <a:rPr lang="es-ES" dirty="0" err="1">
                <a:solidFill>
                  <a:schemeClr val="bg1"/>
                </a:solidFill>
              </a:rPr>
              <a:t>void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74ACB1-EA80-4587-BCCB-E089AEEE3405}"/>
              </a:ext>
            </a:extLst>
          </p:cNvPr>
          <p:cNvSpPr txBox="1"/>
          <p:nvPr/>
        </p:nvSpPr>
        <p:spPr>
          <a:xfrm>
            <a:off x="1589820" y="3861061"/>
            <a:ext cx="1369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Sintaxis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E19B9E-BA0B-4516-A6D0-9EFD1B26A238}"/>
              </a:ext>
            </a:extLst>
          </p:cNvPr>
          <p:cNvSpPr txBox="1"/>
          <p:nvPr/>
        </p:nvSpPr>
        <p:spPr>
          <a:xfrm>
            <a:off x="2274803" y="4495946"/>
            <a:ext cx="6093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//101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5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FUNCIONES ANÓNIMAS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589820" y="1859339"/>
            <a:ext cx="9952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Recordemos que las funciones anónimas son aquellas que no tienen nombre y yo las puedo meter en una variable. La sintaxis es casi idéntica a JavaScript, de nuevo la única diferencia es el tipado.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74ACB1-EA80-4587-BCCB-E089AEEE3405}"/>
              </a:ext>
            </a:extLst>
          </p:cNvPr>
          <p:cNvSpPr txBox="1"/>
          <p:nvPr/>
        </p:nvSpPr>
        <p:spPr>
          <a:xfrm>
            <a:off x="1889623" y="2937732"/>
            <a:ext cx="1369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Sintaxis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0F1D9-4793-4E13-B4CC-42C3487C917C}"/>
              </a:ext>
            </a:extLst>
          </p:cNvPr>
          <p:cNvSpPr txBox="1"/>
          <p:nvPr/>
        </p:nvSpPr>
        <p:spPr>
          <a:xfrm>
            <a:off x="2574606" y="3554460"/>
            <a:ext cx="6093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resultado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resultado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//8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8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FUNCIONES FLECHA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589820" y="1859339"/>
            <a:ext cx="9952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Recordemos que las funciones flecha no son más que una forma simplificada de expresar funciones.</a:t>
            </a:r>
          </a:p>
          <a:p>
            <a:r>
              <a:rPr lang="es-ES" dirty="0">
                <a:solidFill>
                  <a:schemeClr val="bg1"/>
                </a:solidFill>
              </a:rPr>
              <a:t>La sintaxis es casi idéntica a JavaScript, de nuevo la única diferencia es el tipado.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74ACB1-EA80-4587-BCCB-E089AEEE3405}"/>
              </a:ext>
            </a:extLst>
          </p:cNvPr>
          <p:cNvSpPr txBox="1"/>
          <p:nvPr/>
        </p:nvSpPr>
        <p:spPr>
          <a:xfrm>
            <a:off x="1889623" y="2937732"/>
            <a:ext cx="1369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Sintaxis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EA08661-3FF9-4239-B6C6-7EC4CAE62739}"/>
              </a:ext>
            </a:extLst>
          </p:cNvPr>
          <p:cNvSpPr txBox="1"/>
          <p:nvPr/>
        </p:nvSpPr>
        <p:spPr>
          <a:xfrm>
            <a:off x="2821898" y="3752166"/>
            <a:ext cx="6093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35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1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6"/>
            <a:ext cx="3039192" cy="135539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PARÁMETROS OPCIONALES EN FUNCIONES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554412" y="2405055"/>
            <a:ext cx="9083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En </a:t>
            </a:r>
            <a:r>
              <a:rPr lang="es-ES" dirty="0" err="1">
                <a:solidFill>
                  <a:schemeClr val="bg1"/>
                </a:solidFill>
              </a:rPr>
              <a:t>TypeScript</a:t>
            </a:r>
            <a:r>
              <a:rPr lang="es-ES" dirty="0">
                <a:solidFill>
                  <a:schemeClr val="bg1"/>
                </a:solidFill>
              </a:rPr>
              <a:t> podemos indicar que un parámetro es opcional agregando el carácter interrogación, </a:t>
            </a:r>
            <a:r>
              <a:rPr lang="es-ES" dirty="0">
                <a:solidFill>
                  <a:srgbClr val="00B0F0"/>
                </a:solidFill>
              </a:rPr>
              <a:t>?</a:t>
            </a:r>
            <a:r>
              <a:rPr lang="es-ES" dirty="0">
                <a:solidFill>
                  <a:schemeClr val="bg1"/>
                </a:solidFill>
              </a:rPr>
              <a:t>, al final del nombre del parámetro opcional.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74ACB1-EA80-4587-BCCB-E089AEEE3405}"/>
              </a:ext>
            </a:extLst>
          </p:cNvPr>
          <p:cNvSpPr txBox="1"/>
          <p:nvPr/>
        </p:nvSpPr>
        <p:spPr>
          <a:xfrm>
            <a:off x="1799682" y="3429000"/>
            <a:ext cx="1369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Sintaxis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08108E-065D-46EF-BFD7-1982875D5A54}"/>
              </a:ext>
            </a:extLst>
          </p:cNvPr>
          <p:cNvSpPr txBox="1"/>
          <p:nvPr/>
        </p:nvSpPr>
        <p:spPr>
          <a:xfrm>
            <a:off x="2686986" y="4175946"/>
            <a:ext cx="7815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s-E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//15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//18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7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554412" y="1813910"/>
            <a:ext cx="9083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Recordemos que REST se usa para decirle a un Array o una función que le voy a pasar un número indeterminado de parámetros que aún no conozco.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74ACB1-EA80-4587-BCCB-E089AEEE3405}"/>
              </a:ext>
            </a:extLst>
          </p:cNvPr>
          <p:cNvSpPr txBox="1"/>
          <p:nvPr/>
        </p:nvSpPr>
        <p:spPr>
          <a:xfrm>
            <a:off x="1554412" y="2610053"/>
            <a:ext cx="1369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Sintaxis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5614E94-44B6-4937-9B68-6ADBB242585E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REST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A0BD721-9660-4349-8AC2-3E1DDFC9C5C7}"/>
              </a:ext>
            </a:extLst>
          </p:cNvPr>
          <p:cNvSpPr txBox="1"/>
          <p:nvPr/>
        </p:nvSpPr>
        <p:spPr>
          <a:xfrm>
            <a:off x="3049250" y="3129197"/>
            <a:ext cx="6093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[]) {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resultado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lista</a:t>
            </a:r>
            <a:r>
              <a:rPr lang="es-E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resultado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resultado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//15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//18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F056BB-0A4D-49F6-A77D-F8EDE1D59CF7}"/>
              </a:ext>
            </a:extLst>
          </p:cNvPr>
          <p:cNvSpPr txBox="1"/>
          <p:nvPr/>
        </p:nvSpPr>
        <p:spPr>
          <a:xfrm>
            <a:off x="1554412" y="5869584"/>
            <a:ext cx="9083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9CDCFE"/>
                </a:solidFill>
                <a:latin typeface="Consolas" panose="020B0609020204030204" pitchFamily="49" charset="0"/>
              </a:rPr>
              <a:t>Lista </a:t>
            </a:r>
            <a:r>
              <a:rPr lang="es-ES" dirty="0">
                <a:solidFill>
                  <a:schemeClr val="bg1"/>
                </a:solidFill>
              </a:rPr>
              <a:t>será al final un Array de elementos de tipo </a:t>
            </a:r>
            <a:r>
              <a:rPr lang="es-ES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070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6" grpId="0" animBg="1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6" grpId="0" animBg="1"/>
          <p:bldP spid="1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91812" y="466624"/>
            <a:ext cx="2543691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INTRODUCCIÓN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2E178E-5DA0-4842-930B-96CD1224BC7D}"/>
              </a:ext>
            </a:extLst>
          </p:cNvPr>
          <p:cNvSpPr txBox="1"/>
          <p:nvPr/>
        </p:nvSpPr>
        <p:spPr>
          <a:xfrm>
            <a:off x="1163324" y="1841161"/>
            <a:ext cx="9795407" cy="37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s-ES" dirty="0" err="1">
                <a:solidFill>
                  <a:schemeClr val="bg1"/>
                </a:solidFill>
              </a:rPr>
              <a:t>TypeScript</a:t>
            </a:r>
            <a:r>
              <a:rPr lang="es-ES" dirty="0">
                <a:solidFill>
                  <a:schemeClr val="bg1"/>
                </a:solidFill>
              </a:rPr>
              <a:t> es un lenguaje de código abierto, diseñado por Microsoft,  que se basa en JavaScript.</a:t>
            </a:r>
            <a:endParaRPr lang="es-ES" sz="18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246F4C-1FC2-40AB-B360-EBB76409ECC1}"/>
              </a:ext>
            </a:extLst>
          </p:cNvPr>
          <p:cNvSpPr txBox="1"/>
          <p:nvPr/>
        </p:nvSpPr>
        <p:spPr>
          <a:xfrm>
            <a:off x="1163324" y="2417355"/>
            <a:ext cx="9331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</a:rPr>
              <a:t>Todo el código JavaScript válido también es código </a:t>
            </a:r>
            <a:r>
              <a:rPr lang="es-ES" b="0" i="0" dirty="0" err="1">
                <a:solidFill>
                  <a:schemeClr val="bg1"/>
                </a:solidFill>
                <a:effectLst/>
              </a:rPr>
              <a:t>TypeScript</a:t>
            </a:r>
            <a:r>
              <a:rPr lang="es-ES" b="0" i="0" dirty="0">
                <a:solidFill>
                  <a:schemeClr val="bg1"/>
                </a:solidFill>
                <a:effectLst/>
              </a:rPr>
              <a:t>. Es posible que obtengamos errores de verificación de tipo, pero eso no nos impedirá ejecutar el JavaScript resultante.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0DA8344-F3C2-443F-9FDA-9246822F4452}"/>
              </a:ext>
            </a:extLst>
          </p:cNvPr>
          <p:cNvSpPr txBox="1"/>
          <p:nvPr/>
        </p:nvSpPr>
        <p:spPr>
          <a:xfrm>
            <a:off x="1163324" y="3244334"/>
            <a:ext cx="9795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 err="1">
                <a:solidFill>
                  <a:schemeClr val="bg1"/>
                </a:solidFill>
                <a:effectLst/>
              </a:rPr>
              <a:t>TypeScript</a:t>
            </a:r>
            <a:r>
              <a:rPr lang="es-ES" b="0" i="0" dirty="0">
                <a:solidFill>
                  <a:schemeClr val="bg1"/>
                </a:solidFill>
                <a:effectLst/>
              </a:rPr>
              <a:t> te permite usar tipado estático, </a:t>
            </a:r>
            <a:r>
              <a:rPr lang="es-ES" b="0" i="0" dirty="0">
                <a:solidFill>
                  <a:schemeClr val="bg1"/>
                </a:solidFill>
                <a:effectLst/>
                <a:latin typeface="system-ui"/>
              </a:rPr>
              <a:t>reduciendo en gran medida la propensión de errores que podrían haber sido causados debido a asunciones incorrectas sobre el tipo de ciertas variables</a:t>
            </a:r>
            <a:r>
              <a:rPr lang="es-ES" b="0" i="0" dirty="0">
                <a:solidFill>
                  <a:schemeClr val="bg1"/>
                </a:solidFill>
                <a:effectLst/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074C14C-D6E1-4950-BBB2-B5B726D2D100}"/>
              </a:ext>
            </a:extLst>
          </p:cNvPr>
          <p:cNvSpPr txBox="1"/>
          <p:nvPr/>
        </p:nvSpPr>
        <p:spPr>
          <a:xfrm>
            <a:off x="1163324" y="4071313"/>
            <a:ext cx="98938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0" i="0" dirty="0" err="1">
                <a:solidFill>
                  <a:schemeClr val="bg1"/>
                </a:solidFill>
                <a:effectLst/>
                <a:latin typeface="system-ui"/>
              </a:rPr>
              <a:t>TypeScript</a:t>
            </a:r>
            <a:r>
              <a:rPr lang="es-ES" b="0" i="0" dirty="0">
                <a:solidFill>
                  <a:schemeClr val="bg1"/>
                </a:solidFill>
                <a:effectLst/>
                <a:latin typeface="system-ui"/>
              </a:rPr>
              <a:t> también te permite usar las últimas características de JavaScript en tu código sin preocuparte sobre soporte de navegador. Una vez que has escrito el código, puedes compilarlo a JavaScript plano soportado por todos los navegadores con facilidad.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0D1263-7918-4161-8E67-C13344B937DC}"/>
              </a:ext>
            </a:extLst>
          </p:cNvPr>
          <p:cNvSpPr txBox="1"/>
          <p:nvPr/>
        </p:nvSpPr>
        <p:spPr>
          <a:xfrm>
            <a:off x="1163323" y="5100986"/>
            <a:ext cx="9795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 err="1">
                <a:solidFill>
                  <a:schemeClr val="bg1"/>
                </a:solidFill>
                <a:effectLst/>
              </a:rPr>
              <a:t>TypeScript</a:t>
            </a:r>
            <a:r>
              <a:rPr lang="es-ES" b="0" i="0" dirty="0">
                <a:solidFill>
                  <a:schemeClr val="bg1"/>
                </a:solidFill>
                <a:effectLst/>
              </a:rPr>
              <a:t> incorpora una estructura de herencia real (no simulada, como </a:t>
            </a:r>
            <a:r>
              <a:rPr lang="es-ES" b="0" i="0" dirty="0" err="1">
                <a:solidFill>
                  <a:schemeClr val="bg1"/>
                </a:solidFill>
                <a:effectLst/>
              </a:rPr>
              <a:t>Javascript</a:t>
            </a:r>
            <a:r>
              <a:rPr lang="es-ES" b="0" i="0" dirty="0">
                <a:solidFill>
                  <a:schemeClr val="bg1"/>
                </a:solidFill>
                <a:effectLst/>
              </a:rPr>
              <a:t>) que se asemeja a las de otros lenguajes de programación de alto nivel. 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81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2" grpId="0"/>
          <p:bldP spid="13" grpId="0"/>
          <p:bldP spid="14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2" grpId="0"/>
          <p:bldP spid="13" grpId="0"/>
          <p:bldP spid="14" grpId="0"/>
          <p:bldP spid="15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554412" y="1869008"/>
            <a:ext cx="588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Expande el array y lo convierte en una lista de argumentos.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74ACB1-EA80-4587-BCCB-E089AEEE3405}"/>
              </a:ext>
            </a:extLst>
          </p:cNvPr>
          <p:cNvSpPr txBox="1"/>
          <p:nvPr/>
        </p:nvSpPr>
        <p:spPr>
          <a:xfrm>
            <a:off x="1554412" y="2610053"/>
            <a:ext cx="1369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Sintaxis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5614E94-44B6-4937-9B68-6ADBB242585E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SPREAD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1F393B1-DDE3-452D-B6FC-4C547FA08658}"/>
              </a:ext>
            </a:extLst>
          </p:cNvPr>
          <p:cNvSpPr txBox="1"/>
          <p:nvPr/>
        </p:nvSpPr>
        <p:spPr>
          <a:xfrm>
            <a:off x="2924379" y="3501154"/>
            <a:ext cx="4765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tabla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nn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minimo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tabla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minimo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nn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15</a:t>
            </a:r>
            <a:endParaRPr lang="nn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6F1B04-A2EC-45D6-8FAF-E3CE28D2E2B6}"/>
              </a:ext>
            </a:extLst>
          </p:cNvPr>
          <p:cNvSpPr/>
          <p:nvPr/>
        </p:nvSpPr>
        <p:spPr>
          <a:xfrm>
            <a:off x="1554411" y="5225633"/>
            <a:ext cx="9163555" cy="923330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buClr>
                <a:srgbClr val="000000"/>
              </a:buClr>
            </a:pPr>
            <a:endParaRPr lang="es-ES" dirty="0">
              <a:solidFill>
                <a:schemeClr val="bg1"/>
              </a:solidFill>
              <a:latin typeface="Lora"/>
            </a:endParaRPr>
          </a:p>
          <a:p>
            <a:pPr defTabSz="1219170">
              <a:buClr>
                <a:srgbClr val="000000"/>
              </a:buClr>
            </a:pPr>
            <a:r>
              <a:rPr lang="es-ES" dirty="0">
                <a:solidFill>
                  <a:schemeClr val="bg1"/>
                </a:solidFill>
                <a:latin typeface="Lora"/>
              </a:rPr>
              <a:t>Spread convierte un array en una lista de elementos y </a:t>
            </a:r>
            <a:r>
              <a:rPr lang="es-ES" dirty="0" err="1">
                <a:solidFill>
                  <a:schemeClr val="bg1"/>
                </a:solidFill>
                <a:latin typeface="Lora"/>
              </a:rPr>
              <a:t>Rest</a:t>
            </a:r>
            <a:r>
              <a:rPr lang="es-ES" dirty="0">
                <a:solidFill>
                  <a:schemeClr val="bg1"/>
                </a:solidFill>
                <a:latin typeface="Lora"/>
              </a:rPr>
              <a:t> se encarga de convertir una lista de elementos en un array</a:t>
            </a:r>
            <a:endParaRPr lang="es-ES" dirty="0">
              <a:solidFill>
                <a:schemeClr val="bg1"/>
              </a:solidFill>
            </a:endParaRPr>
          </a:p>
          <a:p>
            <a:pPr algn="ctr" defTabSz="1219170">
              <a:buClr>
                <a:srgbClr val="000000"/>
              </a:buClr>
            </a:pP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444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6" grpId="0" animBg="1"/>
          <p:bldP spid="1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6" grpId="0" animBg="1"/>
          <p:bldP spid="13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783300" y="2176284"/>
            <a:ext cx="8054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Funciones que se pasan como parámetro de otra y se invocan desde dentro de esta.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5614E94-44B6-4937-9B68-6ADBB242585E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CALLBACK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B2C6DC1-1858-421C-B88F-F419D175D4C1}"/>
              </a:ext>
            </a:extLst>
          </p:cNvPr>
          <p:cNvSpPr txBox="1"/>
          <p:nvPr/>
        </p:nvSpPr>
        <p:spPr>
          <a:xfrm>
            <a:off x="783300" y="3294623"/>
            <a:ext cx="1108163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s-E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s-E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s-E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calculo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operacion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E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E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s-E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s-E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s-E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//Llamada a la función contenedora</a:t>
            </a:r>
            <a:endParaRPr lang="es-E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calculo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s-E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//25</a:t>
            </a:r>
            <a:endParaRPr lang="es-E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92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6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244358" y="2037784"/>
            <a:ext cx="10159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La sobrecarga de funciones (</a:t>
            </a:r>
            <a:r>
              <a:rPr lang="es-ES" dirty="0" err="1">
                <a:solidFill>
                  <a:schemeClr val="bg1"/>
                </a:solidFill>
              </a:rPr>
              <a:t>Function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overloading</a:t>
            </a:r>
            <a:r>
              <a:rPr lang="es-ES" dirty="0">
                <a:solidFill>
                  <a:schemeClr val="bg1"/>
                </a:solidFill>
              </a:rPr>
              <a:t>) nos permite crear varias funciones con un mismo nombre, pero con diferentes parámetros (diferente número de parámetros o diferente tipo).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5614E94-44B6-4937-9B68-6ADBB242585E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SOBRECARGA DE FUNCIONES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E0AD1A-FBE3-4B8D-8C6A-5A3DEF2F8458}"/>
              </a:ext>
            </a:extLst>
          </p:cNvPr>
          <p:cNvSpPr txBox="1"/>
          <p:nvPr/>
        </p:nvSpPr>
        <p:spPr>
          <a:xfrm>
            <a:off x="2671996" y="3186128"/>
            <a:ext cx="753630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3181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6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5A30125-209F-4566-AA28-347AC71705BA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POO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aphicFrame>
        <p:nvGraphicFramePr>
          <p:cNvPr id="8" name="Tabla 9">
            <a:extLst>
              <a:ext uri="{FF2B5EF4-FFF2-40B4-BE49-F238E27FC236}">
                <a16:creationId xmlns:a16="http://schemas.microsoft.com/office/drawing/2014/main" id="{1053C330-508F-46A0-A06C-3C7B0D7B0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34075"/>
              </p:ext>
            </p:extLst>
          </p:nvPr>
        </p:nvGraphicFramePr>
        <p:xfrm>
          <a:off x="3881120" y="1901613"/>
          <a:ext cx="1188720" cy="342053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3259340425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08633"/>
                  </a:ext>
                </a:extLst>
              </a:tr>
              <a:tr h="1415627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   Color</a:t>
                      </a:r>
                    </a:p>
                    <a:p>
                      <a:pPr algn="l"/>
                      <a:r>
                        <a:rPr lang="es-ES" dirty="0"/>
                        <a:t>   Largo</a:t>
                      </a:r>
                    </a:p>
                    <a:p>
                      <a:pPr algn="l"/>
                      <a:r>
                        <a:rPr lang="es-ES" dirty="0"/>
                        <a:t>   Ancho</a:t>
                      </a:r>
                    </a:p>
                    <a:p>
                      <a:pPr algn="l"/>
                      <a:r>
                        <a:rPr lang="es-ES" dirty="0"/>
                        <a:t>  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02407"/>
                  </a:ext>
                </a:extLst>
              </a:tr>
              <a:tr h="1415627">
                <a:tc>
                  <a:txBody>
                    <a:bodyPr/>
                    <a:lstStyle/>
                    <a:p>
                      <a:r>
                        <a:rPr lang="es-ES" dirty="0"/>
                        <a:t>  arrancar</a:t>
                      </a:r>
                    </a:p>
                    <a:p>
                      <a:r>
                        <a:rPr lang="es-ES" dirty="0"/>
                        <a:t>  acelerar</a:t>
                      </a:r>
                    </a:p>
                    <a:p>
                      <a:r>
                        <a:rPr lang="es-ES" dirty="0"/>
                        <a:t>  frenar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92620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B4EF816B-80F3-4D85-8021-B3537150BCD3}"/>
              </a:ext>
            </a:extLst>
          </p:cNvPr>
          <p:cNvSpPr txBox="1"/>
          <p:nvPr/>
        </p:nvSpPr>
        <p:spPr>
          <a:xfrm>
            <a:off x="1247001" y="2779014"/>
            <a:ext cx="24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Propiedades (Atributos)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BD5212-35A1-40DC-97E6-F81707864840}"/>
              </a:ext>
            </a:extLst>
          </p:cNvPr>
          <p:cNvSpPr txBox="1"/>
          <p:nvPr/>
        </p:nvSpPr>
        <p:spPr>
          <a:xfrm>
            <a:off x="1231499" y="4255790"/>
            <a:ext cx="24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 (funciones)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709389D-DA78-4ACD-B59A-2B6010DC9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48" y="1079000"/>
            <a:ext cx="2224022" cy="129827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73131F3-C4A1-4D87-9A5D-5B4A82E58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49" y="3125986"/>
            <a:ext cx="2495090" cy="118299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418E6D-0198-4E4B-8EE3-53D9D253F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31" y="4996899"/>
            <a:ext cx="2325049" cy="123433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E059CB9-7637-4D67-AB34-E024522E554C}"/>
              </a:ext>
            </a:extLst>
          </p:cNvPr>
          <p:cNvCxnSpPr>
            <a:cxnSpLocks/>
          </p:cNvCxnSpPr>
          <p:nvPr/>
        </p:nvCxnSpPr>
        <p:spPr>
          <a:xfrm flipV="1">
            <a:off x="5069840" y="2225040"/>
            <a:ext cx="1625600" cy="14122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2F9A3BE-42A0-48E1-A501-B31244BA354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069840" y="3611880"/>
            <a:ext cx="155448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57F0764-41C5-4D58-BB36-DC19FC59527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069840" y="3611880"/>
            <a:ext cx="1778000" cy="18034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8B49B07-C7C6-48DA-8D7E-5C29E98770AB}"/>
              </a:ext>
            </a:extLst>
          </p:cNvPr>
          <p:cNvSpPr txBox="1"/>
          <p:nvPr/>
        </p:nvSpPr>
        <p:spPr>
          <a:xfrm>
            <a:off x="9535439" y="663773"/>
            <a:ext cx="112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Coche_1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BB3ADD7-934C-4C9B-962F-3FAF2D8A5FF4}"/>
              </a:ext>
            </a:extLst>
          </p:cNvPr>
          <p:cNvSpPr txBox="1"/>
          <p:nvPr/>
        </p:nvSpPr>
        <p:spPr>
          <a:xfrm>
            <a:off x="9535439" y="2779014"/>
            <a:ext cx="112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Coche_2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9ADFBF4-E499-4040-AE85-AD02659528AD}"/>
              </a:ext>
            </a:extLst>
          </p:cNvPr>
          <p:cNvSpPr txBox="1"/>
          <p:nvPr/>
        </p:nvSpPr>
        <p:spPr>
          <a:xfrm>
            <a:off x="9535439" y="4524923"/>
            <a:ext cx="112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Coche_3</a:t>
            </a:r>
            <a:endParaRPr lang="es-ES" dirty="0">
              <a:solidFill>
                <a:schemeClr val="bg1"/>
              </a:solidFill>
            </a:endParaRPr>
          </a:p>
        </p:txBody>
      </p:sp>
      <p:graphicFrame>
        <p:nvGraphicFramePr>
          <p:cNvPr id="21" name="Tabla 9">
            <a:extLst>
              <a:ext uri="{FF2B5EF4-FFF2-40B4-BE49-F238E27FC236}">
                <a16:creationId xmlns:a16="http://schemas.microsoft.com/office/drawing/2014/main" id="{8C7B94B9-146F-4ECD-AC81-CCE11BBCD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374078"/>
              </p:ext>
            </p:extLst>
          </p:nvPr>
        </p:nvGraphicFramePr>
        <p:xfrm>
          <a:off x="10878565" y="396006"/>
          <a:ext cx="1123464" cy="198126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23464">
                  <a:extLst>
                    <a:ext uri="{9D8B030D-6E8A-4147-A177-3AD203B41FA5}">
                      <a16:colId xmlns:a16="http://schemas.microsoft.com/office/drawing/2014/main" val="3259340425"/>
                    </a:ext>
                  </a:extLst>
                </a:gridCol>
              </a:tblGrid>
              <a:tr h="337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</a:rPr>
                        <a:t>Coche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0863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s-ES" sz="1200" dirty="0"/>
                        <a:t>   </a:t>
                      </a:r>
                      <a:r>
                        <a:rPr lang="es-ES" sz="1200" dirty="0" err="1"/>
                        <a:t>Color:rojo</a:t>
                      </a:r>
                      <a:endParaRPr lang="es-ES" sz="1200" dirty="0"/>
                    </a:p>
                    <a:p>
                      <a:pPr algn="l"/>
                      <a:r>
                        <a:rPr lang="es-ES" sz="1200" dirty="0"/>
                        <a:t>   Largo:350</a:t>
                      </a:r>
                    </a:p>
                    <a:p>
                      <a:pPr algn="l"/>
                      <a:r>
                        <a:rPr lang="es-ES" sz="1200" dirty="0"/>
                        <a:t>   Ancho:130</a:t>
                      </a:r>
                    </a:p>
                    <a:p>
                      <a:pPr algn="l"/>
                      <a:r>
                        <a:rPr lang="es-ES" sz="1200" dirty="0"/>
                        <a:t>  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02407"/>
                  </a:ext>
                </a:extLst>
              </a:tr>
              <a:tr h="820868">
                <a:tc>
                  <a:txBody>
                    <a:bodyPr/>
                    <a:lstStyle/>
                    <a:p>
                      <a:r>
                        <a:rPr lang="es-ES" sz="1200" dirty="0"/>
                        <a:t>  </a:t>
                      </a:r>
                      <a:r>
                        <a:rPr lang="es-ES" sz="1200" dirty="0" err="1"/>
                        <a:t>arrancar:true</a:t>
                      </a:r>
                      <a:endParaRPr lang="es-ES" sz="1200" dirty="0"/>
                    </a:p>
                    <a:p>
                      <a:r>
                        <a:rPr lang="es-ES" sz="1200" dirty="0"/>
                        <a:t>  acelerar:2 </a:t>
                      </a:r>
                      <a:r>
                        <a:rPr lang="es-ES" sz="1200" dirty="0" err="1"/>
                        <a:t>seg</a:t>
                      </a:r>
                      <a:endParaRPr lang="es-ES" sz="1200" dirty="0"/>
                    </a:p>
                    <a:p>
                      <a:r>
                        <a:rPr lang="es-ES" sz="1200" dirty="0"/>
                        <a:t>  frenar: false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92620"/>
                  </a:ext>
                </a:extLst>
              </a:tr>
            </a:tbl>
          </a:graphicData>
        </a:graphic>
      </p:graphicFrame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2D01B3AF-4B0F-47BB-AE87-E24C4DD113F7}"/>
              </a:ext>
            </a:extLst>
          </p:cNvPr>
          <p:cNvSpPr/>
          <p:nvPr/>
        </p:nvSpPr>
        <p:spPr>
          <a:xfrm>
            <a:off x="9609278" y="1588957"/>
            <a:ext cx="688965" cy="31265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2" name="Tabla 9">
            <a:extLst>
              <a:ext uri="{FF2B5EF4-FFF2-40B4-BE49-F238E27FC236}">
                <a16:creationId xmlns:a16="http://schemas.microsoft.com/office/drawing/2014/main" id="{052BA588-3717-441B-9A67-3F1904C77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204547"/>
              </p:ext>
            </p:extLst>
          </p:nvPr>
        </p:nvGraphicFramePr>
        <p:xfrm>
          <a:off x="10878565" y="2609865"/>
          <a:ext cx="1123464" cy="198126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23464">
                  <a:extLst>
                    <a:ext uri="{9D8B030D-6E8A-4147-A177-3AD203B41FA5}">
                      <a16:colId xmlns:a16="http://schemas.microsoft.com/office/drawing/2014/main" val="3259340425"/>
                    </a:ext>
                  </a:extLst>
                </a:gridCol>
              </a:tblGrid>
              <a:tr h="337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</a:rPr>
                        <a:t>Coche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0863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s-ES" sz="1200" dirty="0"/>
                        <a:t>   </a:t>
                      </a:r>
                      <a:r>
                        <a:rPr lang="es-ES" sz="1200" dirty="0" err="1"/>
                        <a:t>Color:dorado</a:t>
                      </a:r>
                      <a:endParaRPr lang="es-ES" sz="1200" dirty="0"/>
                    </a:p>
                    <a:p>
                      <a:pPr algn="l"/>
                      <a:r>
                        <a:rPr lang="es-ES" sz="1200" dirty="0"/>
                        <a:t>   Largo:330</a:t>
                      </a:r>
                    </a:p>
                    <a:p>
                      <a:pPr algn="l"/>
                      <a:r>
                        <a:rPr lang="es-ES" sz="1200" dirty="0"/>
                        <a:t>   Ancho:140</a:t>
                      </a:r>
                    </a:p>
                    <a:p>
                      <a:pPr algn="l"/>
                      <a:r>
                        <a:rPr lang="es-ES" sz="1200" dirty="0"/>
                        <a:t>  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02407"/>
                  </a:ext>
                </a:extLst>
              </a:tr>
              <a:tr h="820868">
                <a:tc>
                  <a:txBody>
                    <a:bodyPr/>
                    <a:lstStyle/>
                    <a:p>
                      <a:r>
                        <a:rPr lang="es-ES" sz="1200" dirty="0"/>
                        <a:t>  </a:t>
                      </a:r>
                      <a:r>
                        <a:rPr lang="es-ES" sz="1200" dirty="0" err="1"/>
                        <a:t>arrancar:true</a:t>
                      </a:r>
                      <a:endParaRPr lang="es-ES" sz="1200" dirty="0"/>
                    </a:p>
                    <a:p>
                      <a:r>
                        <a:rPr lang="es-ES" sz="1200" dirty="0"/>
                        <a:t>  acelerar:3 </a:t>
                      </a:r>
                      <a:r>
                        <a:rPr lang="es-ES" sz="1200" dirty="0" err="1"/>
                        <a:t>seg</a:t>
                      </a:r>
                      <a:endParaRPr lang="es-ES" sz="1200" dirty="0"/>
                    </a:p>
                    <a:p>
                      <a:r>
                        <a:rPr lang="es-ES" sz="1200" dirty="0"/>
                        <a:t>  frenar: false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92620"/>
                  </a:ext>
                </a:extLst>
              </a:tr>
            </a:tbl>
          </a:graphicData>
        </a:graphic>
      </p:graphicFrame>
      <p:graphicFrame>
        <p:nvGraphicFramePr>
          <p:cNvPr id="24" name="Tabla 9">
            <a:extLst>
              <a:ext uri="{FF2B5EF4-FFF2-40B4-BE49-F238E27FC236}">
                <a16:creationId xmlns:a16="http://schemas.microsoft.com/office/drawing/2014/main" id="{64480446-7206-4A36-B8F2-198D8B09A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312125"/>
              </p:ext>
            </p:extLst>
          </p:nvPr>
        </p:nvGraphicFramePr>
        <p:xfrm>
          <a:off x="10878565" y="4758815"/>
          <a:ext cx="1123464" cy="198126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23464">
                  <a:extLst>
                    <a:ext uri="{9D8B030D-6E8A-4147-A177-3AD203B41FA5}">
                      <a16:colId xmlns:a16="http://schemas.microsoft.com/office/drawing/2014/main" val="3259340425"/>
                    </a:ext>
                  </a:extLst>
                </a:gridCol>
              </a:tblGrid>
              <a:tr h="337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</a:rPr>
                        <a:t>Coche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0863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s-ES" sz="1200" dirty="0"/>
                        <a:t>   </a:t>
                      </a:r>
                      <a:r>
                        <a:rPr lang="es-ES" sz="1200" dirty="0" err="1"/>
                        <a:t>Color:azul</a:t>
                      </a:r>
                      <a:endParaRPr lang="es-ES" sz="1200" dirty="0"/>
                    </a:p>
                    <a:p>
                      <a:pPr algn="l"/>
                      <a:r>
                        <a:rPr lang="es-ES" sz="1200" dirty="0"/>
                        <a:t>   Largo:420</a:t>
                      </a:r>
                    </a:p>
                    <a:p>
                      <a:pPr algn="l"/>
                      <a:r>
                        <a:rPr lang="es-ES" sz="1200" dirty="0"/>
                        <a:t>   Ancho:150</a:t>
                      </a:r>
                    </a:p>
                    <a:p>
                      <a:pPr algn="l"/>
                      <a:r>
                        <a:rPr lang="es-ES" sz="1200" dirty="0"/>
                        <a:t>  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02407"/>
                  </a:ext>
                </a:extLst>
              </a:tr>
              <a:tr h="820868">
                <a:tc>
                  <a:txBody>
                    <a:bodyPr/>
                    <a:lstStyle/>
                    <a:p>
                      <a:r>
                        <a:rPr lang="es-ES" sz="1200" dirty="0"/>
                        <a:t>  </a:t>
                      </a:r>
                      <a:r>
                        <a:rPr lang="es-ES" sz="1200" dirty="0" err="1"/>
                        <a:t>arrancar:true</a:t>
                      </a:r>
                      <a:endParaRPr lang="es-ES" sz="1200" dirty="0"/>
                    </a:p>
                    <a:p>
                      <a:r>
                        <a:rPr lang="es-ES" sz="1200" dirty="0"/>
                        <a:t>  acelerar:4 </a:t>
                      </a:r>
                      <a:r>
                        <a:rPr lang="es-ES" sz="1200" dirty="0" err="1"/>
                        <a:t>seg</a:t>
                      </a:r>
                      <a:endParaRPr lang="es-ES" sz="1200" dirty="0"/>
                    </a:p>
                    <a:p>
                      <a:r>
                        <a:rPr lang="es-ES" sz="1200" dirty="0"/>
                        <a:t>  frenar: false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92620"/>
                  </a:ext>
                </a:extLst>
              </a:tr>
            </a:tbl>
          </a:graphicData>
        </a:graphic>
      </p:graphicFrame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5526C7B-3DB2-44BC-8035-50AEE4BC804F}"/>
              </a:ext>
            </a:extLst>
          </p:cNvPr>
          <p:cNvSpPr/>
          <p:nvPr/>
        </p:nvSpPr>
        <p:spPr>
          <a:xfrm>
            <a:off x="9609277" y="3523978"/>
            <a:ext cx="688965" cy="31265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86FFF704-44C2-4804-828A-36FF3EB8D431}"/>
              </a:ext>
            </a:extLst>
          </p:cNvPr>
          <p:cNvSpPr/>
          <p:nvPr/>
        </p:nvSpPr>
        <p:spPr>
          <a:xfrm>
            <a:off x="9644388" y="5217157"/>
            <a:ext cx="688965" cy="31265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0682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9" grpId="0"/>
          <p:bldP spid="11" grpId="0"/>
          <p:bldP spid="18" grpId="0"/>
          <p:bldP spid="19" grpId="0"/>
          <p:bldP spid="20" grpId="0"/>
          <p:bldP spid="2" grpId="0" animBg="1"/>
          <p:bldP spid="26" grpId="0" animBg="1"/>
          <p:bldP spid="2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9" grpId="0"/>
          <p:bldP spid="11" grpId="0"/>
          <p:bldP spid="18" grpId="0"/>
          <p:bldP spid="19" grpId="0"/>
          <p:bldP spid="20" grpId="0"/>
          <p:bldP spid="2" grpId="0" animBg="1"/>
          <p:bldP spid="26" grpId="0" animBg="1"/>
          <p:bldP spid="27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5A30125-209F-4566-AA28-347AC71705BA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POO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BD5212-35A1-40DC-97E6-F81707864840}"/>
              </a:ext>
            </a:extLst>
          </p:cNvPr>
          <p:cNvSpPr txBox="1"/>
          <p:nvPr/>
        </p:nvSpPr>
        <p:spPr>
          <a:xfrm>
            <a:off x="1495173" y="1662491"/>
            <a:ext cx="9201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</a:t>
            </a:r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podíamos 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crear un objeto directamente, sin necesidad de que perteneciese a una clase.</a:t>
            </a:r>
          </a:p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</a:t>
            </a:r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Typescript</a:t>
            </a: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usar un objeto primero tenemos que crear la clase y luego crear un objeto de dicha clase, es decir, crear una instancia de la clase.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AC68BF4-C390-4766-AA36-9460D437D0EB}"/>
              </a:ext>
            </a:extLst>
          </p:cNvPr>
          <p:cNvSpPr txBox="1"/>
          <p:nvPr/>
        </p:nvSpPr>
        <p:spPr>
          <a:xfrm>
            <a:off x="2582779" y="3429000"/>
            <a:ext cx="61234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coche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cuerpo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coche_1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coche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Parametros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5596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5A30125-209F-4566-AA28-347AC71705BA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ATRIBUTOS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688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5A30125-209F-4566-AA28-347AC71705BA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MÉTODOS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055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5A30125-209F-4566-AA28-347AC71705BA}"/>
              </a:ext>
            </a:extLst>
          </p:cNvPr>
          <p:cNvSpPr/>
          <p:nvPr/>
        </p:nvSpPr>
        <p:spPr>
          <a:xfrm>
            <a:off x="406617" y="202108"/>
            <a:ext cx="257642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CONSTRUCTORES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5A6047-5AD6-4253-81D0-C2E26037C229}"/>
              </a:ext>
            </a:extLst>
          </p:cNvPr>
          <p:cNvSpPr txBox="1"/>
          <p:nvPr/>
        </p:nvSpPr>
        <p:spPr>
          <a:xfrm>
            <a:off x="1694830" y="1482609"/>
            <a:ext cx="920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con el que le damos un estado inicial a los objetos de nuestra clase.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9CEA5E-12BF-49D7-9D72-C15B20E00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79" y="3248574"/>
            <a:ext cx="2585245" cy="1673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0AC038-8F02-49AF-9348-5B79348A1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01" y="4629318"/>
            <a:ext cx="5391462" cy="20217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537A53-DEF1-44A5-94D3-A19C66AAF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605" y="3282583"/>
            <a:ext cx="2727585" cy="18183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A38245-0570-47C2-9DD8-E746808316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04" y="1458183"/>
            <a:ext cx="3168565" cy="237642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27F54B-8760-4960-ACAF-663751643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982" y="1851941"/>
            <a:ext cx="1533739" cy="1246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4" name="Tabla 9">
            <a:extLst>
              <a:ext uri="{FF2B5EF4-FFF2-40B4-BE49-F238E27FC236}">
                <a16:creationId xmlns:a16="http://schemas.microsoft.com/office/drawing/2014/main" id="{9594A5F6-16C3-4EEA-A199-BF63EE04D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764705"/>
              </p:ext>
            </p:extLst>
          </p:nvPr>
        </p:nvGraphicFramePr>
        <p:xfrm>
          <a:off x="4382703" y="2232154"/>
          <a:ext cx="1670797" cy="379389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70797">
                  <a:extLst>
                    <a:ext uri="{9D8B030D-6E8A-4147-A177-3AD203B41FA5}">
                      <a16:colId xmlns:a16="http://schemas.microsoft.com/office/drawing/2014/main" val="3259340425"/>
                    </a:ext>
                  </a:extLst>
                </a:gridCol>
              </a:tblGrid>
              <a:tr h="5210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08633"/>
                  </a:ext>
                </a:extLst>
              </a:tr>
              <a:tr h="2021213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Marca</a:t>
                      </a:r>
                    </a:p>
                    <a:p>
                      <a:pPr algn="l"/>
                      <a:r>
                        <a:rPr lang="es-ES" dirty="0"/>
                        <a:t>Modelo</a:t>
                      </a:r>
                    </a:p>
                    <a:p>
                      <a:pPr algn="l"/>
                      <a:r>
                        <a:rPr lang="es-ES" dirty="0"/>
                        <a:t>Ancho = 120</a:t>
                      </a:r>
                    </a:p>
                    <a:p>
                      <a:pPr algn="l"/>
                      <a:r>
                        <a:rPr lang="es-ES" dirty="0"/>
                        <a:t>Largo = 380</a:t>
                      </a:r>
                    </a:p>
                    <a:p>
                      <a:pPr algn="l"/>
                      <a:r>
                        <a:rPr lang="es-ES" dirty="0"/>
                        <a:t>Peso</a:t>
                      </a:r>
                    </a:p>
                    <a:p>
                      <a:pPr algn="l"/>
                      <a:r>
                        <a:rPr lang="es-ES" dirty="0"/>
                        <a:t>Color</a:t>
                      </a:r>
                    </a:p>
                    <a:p>
                      <a:pPr algn="l"/>
                      <a:r>
                        <a:rPr lang="es-ES" dirty="0" err="1"/>
                        <a:t>Park_assistan</a:t>
                      </a:r>
                      <a:endParaRPr lang="es-E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02407"/>
                  </a:ext>
                </a:extLst>
              </a:tr>
              <a:tr h="1251655">
                <a:tc>
                  <a:txBody>
                    <a:bodyPr/>
                    <a:lstStyle/>
                    <a:p>
                      <a:r>
                        <a:rPr lang="es-ES" dirty="0"/>
                        <a:t>  arrancar</a:t>
                      </a:r>
                    </a:p>
                    <a:p>
                      <a:r>
                        <a:rPr lang="es-ES" dirty="0"/>
                        <a:t>  acelerar</a:t>
                      </a:r>
                    </a:p>
                    <a:p>
                      <a:r>
                        <a:rPr lang="es-ES" dirty="0"/>
                        <a:t>  frenar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92620"/>
                  </a:ext>
                </a:extLst>
              </a:tr>
            </a:tbl>
          </a:graphicData>
        </a:graphic>
      </p:graphicFrame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55B8C3C8-3453-43F2-9193-574F68D7BB94}"/>
              </a:ext>
            </a:extLst>
          </p:cNvPr>
          <p:cNvSpPr/>
          <p:nvPr/>
        </p:nvSpPr>
        <p:spPr>
          <a:xfrm>
            <a:off x="3565732" y="3894880"/>
            <a:ext cx="688965" cy="31265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BC75FB4-36F1-43AC-B880-D2FE7DA6B58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053500" y="2893102"/>
            <a:ext cx="1126789" cy="12359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EB157B0-692A-48A8-AC87-2B694C18961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053500" y="4129100"/>
            <a:ext cx="112678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E6D2785-2D80-48A4-9306-45BFDC12AA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053500" y="4129100"/>
            <a:ext cx="1275105" cy="17320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1CC80277-F8FB-459F-BD7C-259477C20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9485" y="3421591"/>
            <a:ext cx="1533739" cy="1200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565B5F7-7FB0-4E55-BD5C-227B743A9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9484" y="5100973"/>
            <a:ext cx="1533740" cy="1259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816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" grpId="0"/>
          <p:bldP spid="1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" grpId="0"/>
          <p:bldP spid="15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18A0260-DFC0-4F13-920D-7668C07C1F1D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HERENCIA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5" name="Google Shape;175;p20">
            <a:extLst>
              <a:ext uri="{FF2B5EF4-FFF2-40B4-BE49-F238E27FC236}">
                <a16:creationId xmlns:a16="http://schemas.microsoft.com/office/drawing/2014/main" id="{02B0EE6B-CDC4-4A04-8F95-5D085E59A0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3956" y="4309825"/>
            <a:ext cx="1853249" cy="25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5;p21" descr="Homer_Simpson2.png">
            <a:extLst>
              <a:ext uri="{FF2B5EF4-FFF2-40B4-BE49-F238E27FC236}">
                <a16:creationId xmlns:a16="http://schemas.microsoft.com/office/drawing/2014/main" id="{114BF597-C429-4D6E-A3CF-DDC232ED10B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7405" r="18343"/>
          <a:stretch/>
        </p:blipFill>
        <p:spPr>
          <a:xfrm>
            <a:off x="5276046" y="2844947"/>
            <a:ext cx="1250900" cy="259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6;p21">
            <a:extLst>
              <a:ext uri="{FF2B5EF4-FFF2-40B4-BE49-F238E27FC236}">
                <a16:creationId xmlns:a16="http://schemas.microsoft.com/office/drawing/2014/main" id="{9E38B578-E91F-42F4-8454-33BB4B99E7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4150" y="530209"/>
            <a:ext cx="1335975" cy="25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lecha: curvada hacia la derecha 7">
            <a:extLst>
              <a:ext uri="{FF2B5EF4-FFF2-40B4-BE49-F238E27FC236}">
                <a16:creationId xmlns:a16="http://schemas.microsoft.com/office/drawing/2014/main" id="{3A56B997-01D9-48A7-BE2A-BE12532536AD}"/>
              </a:ext>
            </a:extLst>
          </p:cNvPr>
          <p:cNvSpPr/>
          <p:nvPr/>
        </p:nvSpPr>
        <p:spPr>
          <a:xfrm>
            <a:off x="2856698" y="2836017"/>
            <a:ext cx="717452" cy="989850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Flecha: curvada hacia la derecha 8">
            <a:extLst>
              <a:ext uri="{FF2B5EF4-FFF2-40B4-BE49-F238E27FC236}">
                <a16:creationId xmlns:a16="http://schemas.microsoft.com/office/drawing/2014/main" id="{94C6C562-7351-4C89-BBA0-E2F3876BF8BC}"/>
              </a:ext>
            </a:extLst>
          </p:cNvPr>
          <p:cNvSpPr/>
          <p:nvPr/>
        </p:nvSpPr>
        <p:spPr>
          <a:xfrm>
            <a:off x="4734360" y="5187461"/>
            <a:ext cx="717452" cy="989850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4F99C9-AFCF-4254-8231-6E52BCE3AE4A}"/>
              </a:ext>
            </a:extLst>
          </p:cNvPr>
          <p:cNvSpPr txBox="1"/>
          <p:nvPr/>
        </p:nvSpPr>
        <p:spPr>
          <a:xfrm>
            <a:off x="5687039" y="886154"/>
            <a:ext cx="6098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Padre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tarea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"Tarea del padre..."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23053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543691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INSTALACIÓN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2E178E-5DA0-4842-930B-96CD1224BC7D}"/>
              </a:ext>
            </a:extLst>
          </p:cNvPr>
          <p:cNvSpPr txBox="1"/>
          <p:nvPr/>
        </p:nvSpPr>
        <p:spPr>
          <a:xfrm>
            <a:off x="783300" y="3727799"/>
            <a:ext cx="10625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Los usuarios de Windows y Visual Studio simplemente deben descargar el </a:t>
            </a:r>
            <a:r>
              <a:rPr lang="es-ES" dirty="0">
                <a:solidFill>
                  <a:srgbClr val="00B0F0"/>
                </a:solidFill>
              </a:rPr>
              <a:t>Plugin de Visual Studio</a:t>
            </a:r>
            <a:r>
              <a:rPr lang="es-ES" dirty="0">
                <a:solidFill>
                  <a:schemeClr val="bg1"/>
                </a:solidFill>
              </a:rPr>
              <a:t>. Si utiliza Windows y no tiene Visual Studio, puede probar </a:t>
            </a:r>
            <a:r>
              <a:rPr lang="es-ES" dirty="0">
                <a:solidFill>
                  <a:srgbClr val="00B0F0"/>
                </a:solidFill>
              </a:rPr>
              <a:t>Visual Studio Express </a:t>
            </a:r>
            <a:r>
              <a:rPr lang="es-ES" dirty="0" err="1">
                <a:solidFill>
                  <a:srgbClr val="00B0F0"/>
                </a:solidFill>
              </a:rPr>
              <a:t>for</a:t>
            </a:r>
            <a:r>
              <a:rPr lang="es-ES" dirty="0">
                <a:solidFill>
                  <a:srgbClr val="00B0F0"/>
                </a:solidFill>
              </a:rPr>
              <a:t> Web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r>
              <a:rPr lang="es-ES" dirty="0">
                <a:solidFill>
                  <a:schemeClr val="bg1"/>
                </a:solidFill>
              </a:rPr>
              <a:t>Actualmente, la experiencia de </a:t>
            </a:r>
            <a:r>
              <a:rPr lang="es-ES" dirty="0" err="1">
                <a:solidFill>
                  <a:schemeClr val="bg1"/>
                </a:solidFill>
              </a:rPr>
              <a:t>TypeScript</a:t>
            </a:r>
            <a:r>
              <a:rPr lang="es-ES" dirty="0">
                <a:solidFill>
                  <a:schemeClr val="bg1"/>
                </a:solidFill>
              </a:rPr>
              <a:t> en Visual estudio es superior a la de otros editores de código.</a:t>
            </a:r>
          </a:p>
          <a:p>
            <a:r>
              <a:rPr lang="es-ES" dirty="0">
                <a:solidFill>
                  <a:schemeClr val="bg1"/>
                </a:solidFill>
              </a:rPr>
              <a:t>Si utiliza una plataforma diferente (o no desea usar Visual Studio), todo lo que se necesita para usar </a:t>
            </a:r>
            <a:r>
              <a:rPr lang="es-ES" dirty="0" err="1">
                <a:solidFill>
                  <a:schemeClr val="bg1"/>
                </a:solidFill>
              </a:rPr>
              <a:t>TypeScript</a:t>
            </a:r>
            <a:r>
              <a:rPr lang="es-ES" dirty="0">
                <a:solidFill>
                  <a:schemeClr val="bg1"/>
                </a:solidFill>
              </a:rPr>
              <a:t> es un editor de texto, un navegador y el paquete </a:t>
            </a:r>
            <a:r>
              <a:rPr lang="es-ES" dirty="0" err="1">
                <a:solidFill>
                  <a:srgbClr val="00B0F0"/>
                </a:solidFill>
              </a:rPr>
              <a:t>npm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 err="1">
                <a:solidFill>
                  <a:srgbClr val="00B0F0"/>
                </a:solidFill>
              </a:rPr>
              <a:t>TypeScript</a:t>
            </a:r>
            <a:r>
              <a:rPr lang="es-ES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0CB05F5-D1B6-4CA3-9EB8-7F619565184C}"/>
              </a:ext>
            </a:extLst>
          </p:cNvPr>
          <p:cNvSpPr txBox="1"/>
          <p:nvPr/>
        </p:nvSpPr>
        <p:spPr>
          <a:xfrm>
            <a:off x="783300" y="5423605"/>
            <a:ext cx="1062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Tanto en la WIKI del curso como en los foros tenéis las instrucciones necesarias para realizar una instalación estándar tanto de </a:t>
            </a:r>
            <a:r>
              <a:rPr lang="es-ES" dirty="0" err="1">
                <a:solidFill>
                  <a:schemeClr val="bg1"/>
                </a:solidFill>
              </a:rPr>
              <a:t>Node</a:t>
            </a:r>
            <a:r>
              <a:rPr lang="es-ES" dirty="0">
                <a:solidFill>
                  <a:schemeClr val="bg1"/>
                </a:solidFill>
              </a:rPr>
              <a:t> como de </a:t>
            </a:r>
            <a:r>
              <a:rPr lang="es-ES" dirty="0" err="1">
                <a:solidFill>
                  <a:schemeClr val="bg1"/>
                </a:solidFill>
              </a:rPr>
              <a:t>Typescript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22498D-256B-4802-8361-E949F4614051}"/>
              </a:ext>
            </a:extLst>
          </p:cNvPr>
          <p:cNvSpPr txBox="1"/>
          <p:nvPr/>
        </p:nvSpPr>
        <p:spPr>
          <a:xfrm>
            <a:off x="783300" y="1998181"/>
            <a:ext cx="1062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Dado que los navegadores actuales no “entienden” </a:t>
            </a:r>
            <a:r>
              <a:rPr lang="es-ES" dirty="0" err="1">
                <a:solidFill>
                  <a:schemeClr val="bg1"/>
                </a:solidFill>
              </a:rPr>
              <a:t>typescript</a:t>
            </a:r>
            <a:r>
              <a:rPr lang="es-ES" dirty="0">
                <a:solidFill>
                  <a:schemeClr val="bg1"/>
                </a:solidFill>
              </a:rPr>
              <a:t>, es obligatorio compilar el código </a:t>
            </a:r>
            <a:r>
              <a:rPr lang="es-ES" dirty="0" err="1">
                <a:solidFill>
                  <a:schemeClr val="bg1"/>
                </a:solidFill>
              </a:rPr>
              <a:t>typescript</a:t>
            </a:r>
            <a:r>
              <a:rPr lang="es-ES" dirty="0">
                <a:solidFill>
                  <a:schemeClr val="bg1"/>
                </a:solidFill>
              </a:rPr>
              <a:t> para pasarlo a formato </a:t>
            </a:r>
            <a:r>
              <a:rPr lang="es-ES" dirty="0" err="1">
                <a:solidFill>
                  <a:schemeClr val="bg1"/>
                </a:solidFill>
              </a:rPr>
              <a:t>Javascript</a:t>
            </a:r>
            <a:r>
              <a:rPr lang="es-ES" dirty="0">
                <a:solidFill>
                  <a:schemeClr val="bg1"/>
                </a:solidFill>
              </a:rPr>
              <a:t>. Este formato ya sí es nativo en todos los navegadores actuales.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FB7BD2C-AC47-4484-811A-DE709BBCD485}"/>
              </a:ext>
            </a:extLst>
          </p:cNvPr>
          <p:cNvSpPr txBox="1"/>
          <p:nvPr/>
        </p:nvSpPr>
        <p:spPr>
          <a:xfrm>
            <a:off x="783300" y="2862990"/>
            <a:ext cx="1062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poder realizar dicha compilación necesitaremos tener instalado en nuestro sistema una serie de componentes.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0404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4" grpId="0"/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4" grpId="0"/>
          <p:bldP spid="17" grpId="0"/>
          <p:bldP spid="1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543691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 err="1">
                <a:solidFill>
                  <a:schemeClr val="bg1"/>
                </a:solidFill>
              </a:rPr>
              <a:t>Tsconfig.json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22498D-256B-4802-8361-E949F4614051}"/>
              </a:ext>
            </a:extLst>
          </p:cNvPr>
          <p:cNvSpPr txBox="1"/>
          <p:nvPr/>
        </p:nvSpPr>
        <p:spPr>
          <a:xfrm>
            <a:off x="923976" y="2181061"/>
            <a:ext cx="10625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 archivo </a:t>
            </a:r>
            <a:r>
              <a:rPr lang="es-ES" dirty="0" err="1">
                <a:solidFill>
                  <a:schemeClr val="bg1"/>
                </a:solidFill>
              </a:rPr>
              <a:t>TSConfig</a:t>
            </a:r>
            <a:r>
              <a:rPr lang="es-ES" dirty="0">
                <a:solidFill>
                  <a:schemeClr val="bg1"/>
                </a:solidFill>
              </a:rPr>
              <a:t> en un directorio indica que el directorio es la raíz de un proyecto de </a:t>
            </a:r>
            <a:r>
              <a:rPr lang="es-ES" dirty="0" err="1">
                <a:solidFill>
                  <a:schemeClr val="bg1"/>
                </a:solidFill>
              </a:rPr>
              <a:t>TypeScript</a:t>
            </a:r>
            <a:r>
              <a:rPr lang="es-ES" dirty="0">
                <a:solidFill>
                  <a:schemeClr val="bg1"/>
                </a:solidFill>
              </a:rPr>
              <a:t> o JavaScript. El archivo </a:t>
            </a:r>
            <a:r>
              <a:rPr lang="es-ES" dirty="0" err="1">
                <a:solidFill>
                  <a:schemeClr val="bg1"/>
                </a:solidFill>
              </a:rPr>
              <a:t>TSConfig</a:t>
            </a:r>
            <a:r>
              <a:rPr lang="es-ES" dirty="0">
                <a:solidFill>
                  <a:schemeClr val="bg1"/>
                </a:solidFill>
              </a:rPr>
              <a:t> puede ser un </a:t>
            </a:r>
            <a:r>
              <a:rPr lang="es-ES" dirty="0" err="1">
                <a:solidFill>
                  <a:schemeClr val="bg1"/>
                </a:solidFill>
              </a:rPr>
              <a:t>tsconfig.jsono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jsconfig.json</a:t>
            </a:r>
            <a:r>
              <a:rPr lang="es-ES" dirty="0">
                <a:solidFill>
                  <a:schemeClr val="bg1"/>
                </a:solidFill>
              </a:rPr>
              <a:t>, ambos tienen el mismo comportamiento y el mismo conjunto de variables de configuración.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F9524-DA2C-4885-820E-7E0A2EECD42C}"/>
              </a:ext>
            </a:extLst>
          </p:cNvPr>
          <p:cNvSpPr txBox="1"/>
          <p:nvPr/>
        </p:nvSpPr>
        <p:spPr>
          <a:xfrm>
            <a:off x="923976" y="4245979"/>
            <a:ext cx="413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https://www.typescriptlang.org/tsconfig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FFEC169-E21B-4132-BE8C-EEF9ACA2C14C}"/>
              </a:ext>
            </a:extLst>
          </p:cNvPr>
          <p:cNvSpPr txBox="1"/>
          <p:nvPr/>
        </p:nvSpPr>
        <p:spPr>
          <a:xfrm>
            <a:off x="923976" y="3288715"/>
            <a:ext cx="1062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En el siguiente enlace encontraréis una referencia a las opciones de configuración del archivo </a:t>
            </a:r>
            <a:r>
              <a:rPr lang="es-ES" dirty="0" err="1">
                <a:solidFill>
                  <a:schemeClr val="bg1"/>
                </a:solidFill>
              </a:rPr>
              <a:t>tsconfig.json</a:t>
            </a:r>
            <a:r>
              <a:rPr lang="es-ES" dirty="0">
                <a:solidFill>
                  <a:schemeClr val="bg1"/>
                </a:solidFill>
              </a:rPr>
              <a:t> así como ejemplos de archivos </a:t>
            </a:r>
            <a:r>
              <a:rPr lang="es-ES" dirty="0" err="1">
                <a:solidFill>
                  <a:schemeClr val="bg1"/>
                </a:solidFill>
              </a:rPr>
              <a:t>tsconfig.json</a:t>
            </a:r>
            <a:r>
              <a:rPr lang="es-ES" dirty="0">
                <a:solidFill>
                  <a:schemeClr val="bg1"/>
                </a:solidFill>
              </a:rPr>
              <a:t> implementados.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365B20-3EB3-4B1D-8243-AEE806AC1633}"/>
              </a:ext>
            </a:extLst>
          </p:cNvPr>
          <p:cNvSpPr txBox="1"/>
          <p:nvPr/>
        </p:nvSpPr>
        <p:spPr>
          <a:xfrm>
            <a:off x="923976" y="4926244"/>
            <a:ext cx="1062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Si lo que queremos es crear un archivo </a:t>
            </a:r>
            <a:r>
              <a:rPr lang="es-ES" dirty="0" err="1">
                <a:solidFill>
                  <a:schemeClr val="bg1"/>
                </a:solidFill>
              </a:rPr>
              <a:t>tsconfig.json</a:t>
            </a:r>
            <a:r>
              <a:rPr lang="es-ES" dirty="0">
                <a:solidFill>
                  <a:schemeClr val="bg1"/>
                </a:solidFill>
              </a:rPr>
              <a:t> desde cero, tendremos que poner en la consola: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7DEDDDE-DF68-4538-AB0E-7D617AEEAAC6}"/>
              </a:ext>
            </a:extLst>
          </p:cNvPr>
          <p:cNvSpPr txBox="1"/>
          <p:nvPr/>
        </p:nvSpPr>
        <p:spPr>
          <a:xfrm>
            <a:off x="923976" y="5606509"/>
            <a:ext cx="947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tsc</a:t>
            </a:r>
            <a:r>
              <a:rPr lang="es-ES" dirty="0">
                <a:solidFill>
                  <a:srgbClr val="00B0F0"/>
                </a:solidFill>
              </a:rPr>
              <a:t> -</a:t>
            </a:r>
            <a:r>
              <a:rPr lang="es-ES" dirty="0" err="1">
                <a:solidFill>
                  <a:srgbClr val="00B0F0"/>
                </a:solidFill>
              </a:rPr>
              <a:t>init</a:t>
            </a:r>
            <a:endParaRPr lang="es-E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9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7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7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8039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CONSIDERACIONES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22498D-256B-4802-8361-E949F4614051}"/>
              </a:ext>
            </a:extLst>
          </p:cNvPr>
          <p:cNvSpPr txBox="1"/>
          <p:nvPr/>
        </p:nvSpPr>
        <p:spPr>
          <a:xfrm>
            <a:off x="923976" y="2181061"/>
            <a:ext cx="1062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Debe tener en cuenta que las variables de JavaScript que se declaran utilizando </a:t>
            </a:r>
            <a:r>
              <a:rPr lang="es-ES" dirty="0" err="1">
                <a:solidFill>
                  <a:schemeClr val="bg1"/>
                </a:solidFill>
              </a:rPr>
              <a:t>let</a:t>
            </a:r>
            <a:r>
              <a:rPr lang="es-ES" dirty="0">
                <a:solidFill>
                  <a:schemeClr val="bg1"/>
                </a:solidFill>
              </a:rPr>
              <a:t> se introdujeron en ES6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569E30D-632B-41D1-A5DB-F41178B53E12}"/>
              </a:ext>
            </a:extLst>
          </p:cNvPr>
          <p:cNvSpPr txBox="1"/>
          <p:nvPr/>
        </p:nvSpPr>
        <p:spPr>
          <a:xfrm>
            <a:off x="923976" y="2550393"/>
            <a:ext cx="1062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Las propiedades </a:t>
            </a:r>
            <a:r>
              <a:rPr lang="es-ES" dirty="0" err="1">
                <a:solidFill>
                  <a:schemeClr val="bg1"/>
                </a:solidFill>
              </a:rPr>
              <a:t>private</a:t>
            </a:r>
            <a:r>
              <a:rPr lang="es-ES" dirty="0">
                <a:solidFill>
                  <a:schemeClr val="bg1"/>
                </a:solidFill>
              </a:rPr>
              <a:t> se introdujeron en ES6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704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7" grpId="0"/>
          <p:bldP spid="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7" grpId="0"/>
          <p:bldP spid="1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543691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TIPOS DE DATOS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22498D-256B-4802-8361-E949F4614051}"/>
              </a:ext>
            </a:extLst>
          </p:cNvPr>
          <p:cNvSpPr txBox="1"/>
          <p:nvPr/>
        </p:nvSpPr>
        <p:spPr>
          <a:xfrm>
            <a:off x="5307303" y="2405862"/>
            <a:ext cx="76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null</a:t>
            </a:r>
            <a:endParaRPr lang="es-ES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DC9970D-8A46-45EC-88E1-6BD949FC4DA5}"/>
              </a:ext>
            </a:extLst>
          </p:cNvPr>
          <p:cNvSpPr txBox="1"/>
          <p:nvPr/>
        </p:nvSpPr>
        <p:spPr>
          <a:xfrm>
            <a:off x="2141256" y="2399845"/>
            <a:ext cx="1271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number</a:t>
            </a:r>
            <a:endParaRPr lang="es-ES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38B900-A9A7-4905-8941-AB6E24709B27}"/>
              </a:ext>
            </a:extLst>
          </p:cNvPr>
          <p:cNvSpPr txBox="1"/>
          <p:nvPr/>
        </p:nvSpPr>
        <p:spPr>
          <a:xfrm>
            <a:off x="2243772" y="3172805"/>
            <a:ext cx="885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string</a:t>
            </a:r>
            <a:endParaRPr lang="es-ES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25E159-B553-483E-97ED-C349A334A80E}"/>
              </a:ext>
            </a:extLst>
          </p:cNvPr>
          <p:cNvSpPr txBox="1"/>
          <p:nvPr/>
        </p:nvSpPr>
        <p:spPr>
          <a:xfrm>
            <a:off x="2172062" y="4764892"/>
            <a:ext cx="20611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boolean</a:t>
            </a:r>
            <a:endParaRPr lang="es-ES" sz="2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CD3C0F0-DE05-4476-A953-88EC7BEADBC0}"/>
              </a:ext>
            </a:extLst>
          </p:cNvPr>
          <p:cNvSpPr txBox="1"/>
          <p:nvPr/>
        </p:nvSpPr>
        <p:spPr>
          <a:xfrm>
            <a:off x="5307303" y="3548155"/>
            <a:ext cx="1743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undefined</a:t>
            </a:r>
            <a:endParaRPr lang="es-ES" sz="2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59212B-5FAD-4474-86EC-0CC8732720E5}"/>
              </a:ext>
            </a:extLst>
          </p:cNvPr>
          <p:cNvSpPr txBox="1"/>
          <p:nvPr/>
        </p:nvSpPr>
        <p:spPr>
          <a:xfrm>
            <a:off x="5307303" y="4770909"/>
            <a:ext cx="1271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void</a:t>
            </a:r>
            <a:endParaRPr lang="es-ES" sz="2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0621E9D-C71B-4C3B-BD03-330DFD9B7283}"/>
              </a:ext>
            </a:extLst>
          </p:cNvPr>
          <p:cNvSpPr txBox="1"/>
          <p:nvPr/>
        </p:nvSpPr>
        <p:spPr>
          <a:xfrm>
            <a:off x="8778899" y="2399844"/>
            <a:ext cx="146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+ </a:t>
            </a:r>
            <a:r>
              <a:rPr lang="es-ES" sz="2400" dirty="0" err="1">
                <a:solidFill>
                  <a:schemeClr val="bg1"/>
                </a:solidFill>
              </a:rPr>
              <a:t>Infinity</a:t>
            </a:r>
            <a:endParaRPr lang="es-ES" sz="2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7DC486B-3995-4082-A8D1-4A7CC4620DCF}"/>
              </a:ext>
            </a:extLst>
          </p:cNvPr>
          <p:cNvSpPr txBox="1"/>
          <p:nvPr/>
        </p:nvSpPr>
        <p:spPr>
          <a:xfrm>
            <a:off x="8778899" y="3545669"/>
            <a:ext cx="146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- </a:t>
            </a:r>
            <a:r>
              <a:rPr lang="es-ES" sz="2400" dirty="0" err="1">
                <a:solidFill>
                  <a:schemeClr val="bg1"/>
                </a:solidFill>
              </a:rPr>
              <a:t>Infinity</a:t>
            </a:r>
            <a:endParaRPr lang="es-ES" sz="24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911A3CA-25C9-4D79-8D2C-1B93C20A30A3}"/>
              </a:ext>
            </a:extLst>
          </p:cNvPr>
          <p:cNvSpPr txBox="1"/>
          <p:nvPr/>
        </p:nvSpPr>
        <p:spPr>
          <a:xfrm>
            <a:off x="8778899" y="4767953"/>
            <a:ext cx="146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bg1"/>
                </a:solidFill>
              </a:rPr>
              <a:t>NaN</a:t>
            </a:r>
            <a:endParaRPr lang="es-ES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310F310-FCFE-4C51-BD85-EC4C64906CE6}"/>
              </a:ext>
            </a:extLst>
          </p:cNvPr>
          <p:cNvSpPr txBox="1"/>
          <p:nvPr/>
        </p:nvSpPr>
        <p:spPr>
          <a:xfrm>
            <a:off x="2243773" y="2941973"/>
            <a:ext cx="206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 Valores numéricos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3D43EA1-724E-4504-8AF0-AEAC75B0FC37}"/>
              </a:ext>
            </a:extLst>
          </p:cNvPr>
          <p:cNvSpPr txBox="1"/>
          <p:nvPr/>
        </p:nvSpPr>
        <p:spPr>
          <a:xfrm>
            <a:off x="2243772" y="4084265"/>
            <a:ext cx="206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Cadenas de texto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A4F3D11-E0C4-4A95-931F-F042C972E71B}"/>
              </a:ext>
            </a:extLst>
          </p:cNvPr>
          <p:cNvSpPr txBox="1"/>
          <p:nvPr/>
        </p:nvSpPr>
        <p:spPr>
          <a:xfrm>
            <a:off x="2243771" y="5335902"/>
            <a:ext cx="206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true / false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57CF0DF-DC25-40A5-B114-CA94D677126B}"/>
              </a:ext>
            </a:extLst>
          </p:cNvPr>
          <p:cNvSpPr txBox="1"/>
          <p:nvPr/>
        </p:nvSpPr>
        <p:spPr>
          <a:xfrm>
            <a:off x="5307303" y="2947991"/>
            <a:ext cx="206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Desconocido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8D184B2-DD89-49F9-9090-07FCEFC1207C}"/>
              </a:ext>
            </a:extLst>
          </p:cNvPr>
          <p:cNvSpPr txBox="1"/>
          <p:nvPr/>
        </p:nvSpPr>
        <p:spPr>
          <a:xfrm>
            <a:off x="5353917" y="4090283"/>
            <a:ext cx="206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Sin definir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2990CDF-AA46-4B8C-B2A7-B75DE8051C5A}"/>
              </a:ext>
            </a:extLst>
          </p:cNvPr>
          <p:cNvSpPr txBox="1"/>
          <p:nvPr/>
        </p:nvSpPr>
        <p:spPr>
          <a:xfrm>
            <a:off x="5353916" y="5335902"/>
            <a:ext cx="3145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Vacío, que no devuelve nada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FED43D7-C417-4F17-809C-52880BE1D770}"/>
              </a:ext>
            </a:extLst>
          </p:cNvPr>
          <p:cNvSpPr txBox="1"/>
          <p:nvPr/>
        </p:nvSpPr>
        <p:spPr>
          <a:xfrm>
            <a:off x="8778899" y="5335902"/>
            <a:ext cx="3145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Not</a:t>
            </a:r>
            <a:r>
              <a:rPr lang="es-ES" dirty="0">
                <a:solidFill>
                  <a:srgbClr val="00B0F0"/>
                </a:solidFill>
              </a:rPr>
              <a:t> a </a:t>
            </a:r>
            <a:r>
              <a:rPr lang="es-ES" dirty="0" err="1">
                <a:solidFill>
                  <a:srgbClr val="00B0F0"/>
                </a:solidFill>
              </a:rPr>
              <a:t>Number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902EC34-C134-447A-B71B-468531B4934C}"/>
              </a:ext>
            </a:extLst>
          </p:cNvPr>
          <p:cNvSpPr txBox="1"/>
          <p:nvPr/>
        </p:nvSpPr>
        <p:spPr>
          <a:xfrm>
            <a:off x="5331853" y="1264850"/>
            <a:ext cx="76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any</a:t>
            </a:r>
            <a:endParaRPr lang="es-ES" sz="24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E05501B-8396-49B3-B927-97E604B80E3E}"/>
              </a:ext>
            </a:extLst>
          </p:cNvPr>
          <p:cNvSpPr txBox="1"/>
          <p:nvPr/>
        </p:nvSpPr>
        <p:spPr>
          <a:xfrm>
            <a:off x="5331853" y="1824343"/>
            <a:ext cx="206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De cualquier tipo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22FED96-57CB-4782-9D06-A4762BE12C46}"/>
              </a:ext>
            </a:extLst>
          </p:cNvPr>
          <p:cNvSpPr txBox="1"/>
          <p:nvPr/>
        </p:nvSpPr>
        <p:spPr>
          <a:xfrm>
            <a:off x="8778899" y="1284567"/>
            <a:ext cx="1144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never</a:t>
            </a:r>
            <a:endParaRPr lang="es-ES" sz="24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AA33C29-D38B-4E5A-9D0B-86288A9B3490}"/>
              </a:ext>
            </a:extLst>
          </p:cNvPr>
          <p:cNvSpPr txBox="1"/>
          <p:nvPr/>
        </p:nvSpPr>
        <p:spPr>
          <a:xfrm>
            <a:off x="8778899" y="1844060"/>
            <a:ext cx="206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Que nunca ocurre</a:t>
            </a:r>
          </a:p>
        </p:txBody>
      </p:sp>
    </p:spTree>
    <p:extLst>
      <p:ext uri="{BB962C8B-B14F-4D97-AF65-F5344CB8AC3E}">
        <p14:creationId xmlns:p14="http://schemas.microsoft.com/office/powerpoint/2010/main" val="183263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543691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ÁMBITO DE LAS VAIABLES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DC9970D-8A46-45EC-88E1-6BD949FC4DA5}"/>
              </a:ext>
            </a:extLst>
          </p:cNvPr>
          <p:cNvSpPr txBox="1"/>
          <p:nvPr/>
        </p:nvSpPr>
        <p:spPr>
          <a:xfrm>
            <a:off x="2787042" y="2292599"/>
            <a:ext cx="885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VAR</a:t>
            </a:r>
            <a:endParaRPr lang="es-ES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38B900-A9A7-4905-8941-AB6E24709B27}"/>
              </a:ext>
            </a:extLst>
          </p:cNvPr>
          <p:cNvSpPr txBox="1"/>
          <p:nvPr/>
        </p:nvSpPr>
        <p:spPr>
          <a:xfrm>
            <a:off x="2787042" y="3373763"/>
            <a:ext cx="885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 LET</a:t>
            </a:r>
            <a:endParaRPr lang="es-ES" sz="2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145C02-18D4-43DD-B5BD-D995A793E171}"/>
              </a:ext>
            </a:extLst>
          </p:cNvPr>
          <p:cNvSpPr txBox="1"/>
          <p:nvPr/>
        </p:nvSpPr>
        <p:spPr>
          <a:xfrm>
            <a:off x="2787042" y="4603178"/>
            <a:ext cx="1119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 CONST</a:t>
            </a:r>
            <a:endParaRPr lang="es-ES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DE6C4DB-022E-4AEE-8869-5886DDCD9A35}"/>
              </a:ext>
            </a:extLst>
          </p:cNvPr>
          <p:cNvSpPr txBox="1"/>
          <p:nvPr/>
        </p:nvSpPr>
        <p:spPr>
          <a:xfrm>
            <a:off x="2787042" y="2754264"/>
            <a:ext cx="6617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Ámbito global. Disponibles para todos los elementos del programa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1B5C396-D4C8-40CF-A1B3-E0B69FAFCA79}"/>
              </a:ext>
            </a:extLst>
          </p:cNvPr>
          <p:cNvSpPr txBox="1"/>
          <p:nvPr/>
        </p:nvSpPr>
        <p:spPr>
          <a:xfrm>
            <a:off x="2845443" y="3764385"/>
            <a:ext cx="6617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Ámbito local. Visibles sólo en el ámbito en que han sido declaradas.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77D2436-10BD-4685-A6FB-E910C8598A67}"/>
              </a:ext>
            </a:extLst>
          </p:cNvPr>
          <p:cNvSpPr txBox="1"/>
          <p:nvPr/>
        </p:nvSpPr>
        <p:spPr>
          <a:xfrm>
            <a:off x="2862125" y="5064843"/>
            <a:ext cx="6736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Declaración de constantes. Su valor no cambiará una vez declaradas.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169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3" grpId="0"/>
          <p:bldP spid="14" grpId="0"/>
          <p:bldP spid="12" grpId="0"/>
          <p:bldP spid="22" grpId="0"/>
          <p:bldP spid="23" grpId="0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3" grpId="0"/>
          <p:bldP spid="14" grpId="0"/>
          <p:bldP spid="12" grpId="0"/>
          <p:bldP spid="22" grpId="0"/>
          <p:bldP spid="23" grpId="0"/>
          <p:bldP spid="24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88874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ASERCIÓN DE TIPOS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1E81E4-257D-4F85-B6ED-DC6C25CAB415}"/>
              </a:ext>
            </a:extLst>
          </p:cNvPr>
          <p:cNvSpPr txBox="1"/>
          <p:nvPr/>
        </p:nvSpPr>
        <p:spPr>
          <a:xfrm>
            <a:off x="1830674" y="1994091"/>
            <a:ext cx="8677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En </a:t>
            </a:r>
            <a:r>
              <a:rPr lang="es-ES" sz="1800" b="0" i="0" u="none" strike="noStrike" baseline="0" dirty="0" err="1">
                <a:solidFill>
                  <a:schemeClr val="bg1"/>
                </a:solidFill>
                <a:latin typeface="Neris-Light"/>
              </a:rPr>
              <a:t>Javascript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 teníamos métodos como NUMBER() o </a:t>
            </a:r>
            <a:r>
              <a:rPr lang="es-ES" sz="1800" b="0" i="0" u="none" strike="noStrike" baseline="0" dirty="0" err="1">
                <a:solidFill>
                  <a:schemeClr val="bg1"/>
                </a:solidFill>
                <a:latin typeface="Neris-Light"/>
              </a:rPr>
              <a:t>parseInt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() que nos permitían hacer un casting de un </a:t>
            </a:r>
            <a:r>
              <a:rPr lang="es-ES" sz="1800" b="0" i="0" u="none" strike="noStrike" baseline="0" dirty="0" err="1">
                <a:solidFill>
                  <a:schemeClr val="bg1"/>
                </a:solidFill>
                <a:latin typeface="Neris-Light"/>
              </a:rPr>
              <a:t>avariable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 y cambiarle el tipo. En </a:t>
            </a:r>
            <a:r>
              <a:rPr lang="es-ES" sz="1800" b="0" i="0" u="none" strike="noStrike" baseline="0" dirty="0" err="1">
                <a:solidFill>
                  <a:schemeClr val="bg1"/>
                </a:solidFill>
                <a:latin typeface="Neris-Light"/>
              </a:rPr>
              <a:t>Typescript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 esto se puede hacer de dos formas: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9346B08-15D1-4EE7-9473-DBDFC1978961}"/>
              </a:ext>
            </a:extLst>
          </p:cNvPr>
          <p:cNvSpPr txBox="1"/>
          <p:nvPr/>
        </p:nvSpPr>
        <p:spPr>
          <a:xfrm>
            <a:off x="1830674" y="3161069"/>
            <a:ext cx="9089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- Operador </a:t>
            </a:r>
            <a:r>
              <a:rPr lang="es-ES" sz="1800" b="0" i="0" u="none" strike="noStrike" baseline="0" dirty="0">
                <a:solidFill>
                  <a:srgbClr val="00B0F0"/>
                </a:solidFill>
                <a:latin typeface="Neris-Light"/>
              </a:rPr>
              <a:t>&lt;&gt;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. Indicando entre </a:t>
            </a:r>
            <a:r>
              <a:rPr lang="es-ES" sz="1800" b="0" i="0" u="none" strike="noStrike" baseline="0" dirty="0">
                <a:solidFill>
                  <a:srgbClr val="00B0F0"/>
                </a:solidFill>
                <a:latin typeface="Neris-Light"/>
              </a:rPr>
              <a:t>&lt;&gt;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 el tipo de dato al que vamos a forzar, seguido del nombre de la variable que vamos a forzar.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FBFB0AC-AFE3-49C6-9AFC-4B9855B90D82}"/>
              </a:ext>
            </a:extLst>
          </p:cNvPr>
          <p:cNvSpPr txBox="1"/>
          <p:nvPr/>
        </p:nvSpPr>
        <p:spPr>
          <a:xfrm>
            <a:off x="1830674" y="4800557"/>
            <a:ext cx="9089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- Operador </a:t>
            </a:r>
            <a:r>
              <a:rPr lang="es-ES" sz="1800" b="0" i="0" u="none" strike="noStrike" baseline="0" dirty="0">
                <a:solidFill>
                  <a:srgbClr val="00B0F0"/>
                </a:solidFill>
                <a:latin typeface="Neris-Light"/>
              </a:rPr>
              <a:t>as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. Indicando el nombre de la variable a forzar seguido de la palabra reservada </a:t>
            </a:r>
            <a:r>
              <a:rPr lang="es-ES" sz="1800" b="0" i="0" u="none" strike="noStrike" baseline="0" dirty="0">
                <a:solidFill>
                  <a:srgbClr val="00B0F0"/>
                </a:solidFill>
                <a:latin typeface="Neris-Light"/>
              </a:rPr>
              <a:t>as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Neris-Light"/>
              </a:rPr>
              <a:t> y del tipo de dato al que vamos a forzar.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8063F5-0F3D-47F3-B9D1-95967B0CB36E}"/>
              </a:ext>
            </a:extLst>
          </p:cNvPr>
          <p:cNvSpPr txBox="1"/>
          <p:nvPr/>
        </p:nvSpPr>
        <p:spPr>
          <a:xfrm>
            <a:off x="1830674" y="4051048"/>
            <a:ext cx="715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longitud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(&lt;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indeterminado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8769D68-6964-4FF2-98AF-590DEDB9014C}"/>
              </a:ext>
            </a:extLst>
          </p:cNvPr>
          <p:cNvSpPr txBox="1"/>
          <p:nvPr/>
        </p:nvSpPr>
        <p:spPr>
          <a:xfrm>
            <a:off x="1830673" y="5707722"/>
            <a:ext cx="7613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longitud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indeterminado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9128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  <p:bldP spid="5" grpId="0"/>
          <p:bldP spid="6" grpId="0"/>
          <p:bldP spid="8" grpId="0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  <p:bldP spid="5" grpId="0"/>
          <p:bldP spid="6" grpId="0"/>
          <p:bldP spid="8" grpId="0"/>
          <p:bldP spid="1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783300" y="503947"/>
            <a:ext cx="2543691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DECLARACIÓN DE VARIABLES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37314E-E1F7-4C65-9A9B-D4211DAC1C4A}"/>
              </a:ext>
            </a:extLst>
          </p:cNvPr>
          <p:cNvSpPr txBox="1"/>
          <p:nvPr/>
        </p:nvSpPr>
        <p:spPr>
          <a:xfrm>
            <a:off x="2878857" y="2955055"/>
            <a:ext cx="446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 err="1">
                <a:solidFill>
                  <a:srgbClr val="00B0F0"/>
                </a:solidFill>
              </a:rPr>
              <a:t>var</a:t>
            </a:r>
            <a:r>
              <a:rPr lang="es-ES" sz="1800" b="0" i="0" u="none" strike="noStrike" baseline="0" dirty="0">
                <a:solidFill>
                  <a:srgbClr val="00B0F0"/>
                </a:solidFill>
              </a:rPr>
              <a:t> </a:t>
            </a:r>
            <a:r>
              <a:rPr lang="es-ES" sz="1800" b="0" i="0" u="none" strike="noStrike" baseline="0" dirty="0" err="1">
                <a:solidFill>
                  <a:srgbClr val="00B0F0"/>
                </a:solidFill>
              </a:rPr>
              <a:t>nombreVariable</a:t>
            </a:r>
            <a:r>
              <a:rPr lang="es-ES" sz="1800" b="0" i="0" u="none" strike="noStrike" baseline="0" dirty="0">
                <a:solidFill>
                  <a:srgbClr val="00B0F0"/>
                </a:solidFill>
              </a:rPr>
              <a:t>: </a:t>
            </a:r>
            <a:r>
              <a:rPr lang="es-ES" sz="1800" b="0" i="0" u="none" strike="noStrike" baseline="0" dirty="0" err="1">
                <a:solidFill>
                  <a:srgbClr val="00B0F0"/>
                </a:solidFill>
              </a:rPr>
              <a:t>tipoDato</a:t>
            </a:r>
            <a:r>
              <a:rPr lang="es-ES" sz="1800" b="0" i="0" u="none" strike="noStrike" baseline="0" dirty="0">
                <a:solidFill>
                  <a:srgbClr val="00B0F0"/>
                </a:solidFill>
              </a:rPr>
              <a:t> = </a:t>
            </a:r>
            <a:r>
              <a:rPr lang="es-ES" sz="1800" b="0" i="0" u="none" strike="noStrike" baseline="0" dirty="0" err="1">
                <a:solidFill>
                  <a:srgbClr val="00B0F0"/>
                </a:solidFill>
              </a:rPr>
              <a:t>valorInicial</a:t>
            </a:r>
            <a:r>
              <a:rPr lang="es-ES" sz="1800" b="0" i="0" u="none" strike="noStrike" baseline="0" dirty="0">
                <a:solidFill>
                  <a:srgbClr val="00B0F0"/>
                </a:solidFill>
              </a:rPr>
              <a:t>;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3D7A6AF-CE9E-48D9-87CD-E92FCC5B7E93}"/>
              </a:ext>
            </a:extLst>
          </p:cNvPr>
          <p:cNvSpPr txBox="1"/>
          <p:nvPr/>
        </p:nvSpPr>
        <p:spPr>
          <a:xfrm>
            <a:off x="2055145" y="2268724"/>
            <a:ext cx="164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u="none" strike="noStrike" baseline="0" dirty="0">
                <a:solidFill>
                  <a:schemeClr val="bg1"/>
                </a:solidFill>
              </a:rPr>
              <a:t>SINTAXIS: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88D7AD-9E86-4F0E-96F0-C2BC6EE3CE8D}"/>
              </a:ext>
            </a:extLst>
          </p:cNvPr>
          <p:cNvSpPr txBox="1"/>
          <p:nvPr/>
        </p:nvSpPr>
        <p:spPr>
          <a:xfrm>
            <a:off x="2878857" y="4162800"/>
            <a:ext cx="6093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cadenaGlobal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'Hola mundo</a:t>
            </a:r>
            <a:r>
              <a:rPr lang="es-ES" dirty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cadenaLocal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'Hola mundo</a:t>
            </a:r>
            <a:r>
              <a:rPr lang="es-ES" dirty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cero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434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8" grpId="0"/>
        </p:bldLst>
      </p:timing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2136</Words>
  <Application>Microsoft Office PowerPoint</Application>
  <PresentationFormat>Panorámica</PresentationFormat>
  <Paragraphs>244</Paragraphs>
  <Slides>28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Lora</vt:lpstr>
      <vt:lpstr>Neris-Light</vt:lpstr>
      <vt:lpstr>system-ui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García Lupiañez</dc:creator>
  <cp:lastModifiedBy>Angel García Lupiañez</cp:lastModifiedBy>
  <cp:revision>28</cp:revision>
  <dcterms:created xsi:type="dcterms:W3CDTF">2021-04-06T11:01:30Z</dcterms:created>
  <dcterms:modified xsi:type="dcterms:W3CDTF">2021-04-07T13:13:24Z</dcterms:modified>
</cp:coreProperties>
</file>